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ppt/revisionInfo.xml" ContentType="application/vnd.ms-powerpoint.revisioninfo+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69" r:id="rId3"/>
    <p:sldId id="270" r:id="rId4"/>
    <p:sldId id="257" r:id="rId5"/>
    <p:sldId id="260" r:id="rId6"/>
    <p:sldId id="259" r:id="rId7"/>
    <p:sldId id="261" r:id="rId8"/>
    <p:sldId id="272" r:id="rId9"/>
    <p:sldId id="264" r:id="rId10"/>
    <p:sldId id="265" r:id="rId11"/>
    <p:sldId id="267" r:id="rId12"/>
    <p:sldId id="268" r:id="rId13"/>
    <p:sldId id="266" r:id="rId14"/>
    <p:sldId id="271" r:id="rId15"/>
    <p:sldId id="25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B7BB13-3413-42CD-87D7-47433FFEF695}" v="4" dt="2023-01-27T15:18:31.1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79" autoAdjust="0"/>
    <p:restoredTop sz="63075" autoAdjust="0"/>
  </p:normalViewPr>
  <p:slideViewPr>
    <p:cSldViewPr snapToGrid="0">
      <p:cViewPr>
        <p:scale>
          <a:sx n="43" d="100"/>
          <a:sy n="43" d="100"/>
        </p:scale>
        <p:origin x="2453"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DF9BD8-2C19-48E9-B5A0-49EAD45865B3}" type="datetimeFigureOut">
              <a:rPr lang="en-US" smtClean="0"/>
              <a:t>1/27/2023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8AB5DB-86F7-4366-9003-9751D213DF84}" type="slidenum">
              <a:rPr lang="en-US" smtClean="0"/>
              <a:t>‹#›</a:t>
            </a:fld>
            <a:endParaRPr lang="en-US"/>
          </a:p>
        </p:txBody>
      </p:sp>
    </p:spTree>
    <p:extLst>
      <p:ext uri="{BB962C8B-B14F-4D97-AF65-F5344CB8AC3E}">
        <p14:creationId xmlns:p14="http://schemas.microsoft.com/office/powerpoint/2010/main" val="4076955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8AB5DB-86F7-4366-9003-9751D213DF84}" type="slidenum">
              <a:rPr lang="en-US" smtClean="0"/>
              <a:t>3</a:t>
            </a:fld>
            <a:endParaRPr lang="en-US"/>
          </a:p>
        </p:txBody>
      </p:sp>
    </p:spTree>
    <p:extLst>
      <p:ext uri="{BB962C8B-B14F-4D97-AF65-F5344CB8AC3E}">
        <p14:creationId xmlns:p14="http://schemas.microsoft.com/office/powerpoint/2010/main" val="2832394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8AB5DB-86F7-4366-9003-9751D213DF84}" type="slidenum">
              <a:rPr lang="en-US" smtClean="0"/>
              <a:t>4</a:t>
            </a:fld>
            <a:endParaRPr lang="en-US"/>
          </a:p>
        </p:txBody>
      </p:sp>
    </p:spTree>
    <p:extLst>
      <p:ext uri="{BB962C8B-B14F-4D97-AF65-F5344CB8AC3E}">
        <p14:creationId xmlns:p14="http://schemas.microsoft.com/office/powerpoint/2010/main" val="2182469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Contamination from improper don/doffing was 79.2% in one study. (Kang 2017)</a:t>
            </a:r>
          </a:p>
        </p:txBody>
      </p:sp>
      <p:sp>
        <p:nvSpPr>
          <p:cNvPr id="4" name="Slide Number Placeholder 3"/>
          <p:cNvSpPr>
            <a:spLocks noGrp="1"/>
          </p:cNvSpPr>
          <p:nvPr>
            <p:ph type="sldNum" sz="quarter" idx="5"/>
          </p:nvPr>
        </p:nvSpPr>
        <p:spPr/>
        <p:txBody>
          <a:bodyPr/>
          <a:lstStyle/>
          <a:p>
            <a:fld id="{FE8AB5DB-86F7-4366-9003-9751D213DF84}" type="slidenum">
              <a:rPr lang="en-US" smtClean="0"/>
              <a:t>7</a:t>
            </a:fld>
            <a:endParaRPr lang="en-US"/>
          </a:p>
        </p:txBody>
      </p:sp>
    </p:spTree>
    <p:extLst>
      <p:ext uri="{BB962C8B-B14F-4D97-AF65-F5344CB8AC3E}">
        <p14:creationId xmlns:p14="http://schemas.microsoft.com/office/powerpoint/2010/main" val="1391149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Ecological concerns with disposal of so much material</a:t>
            </a:r>
          </a:p>
          <a:p>
            <a:r>
              <a:rPr lang="en-US" dirty="0"/>
              <a:t>Space to store PPE, change out of PPE, access timely manner</a:t>
            </a:r>
          </a:p>
        </p:txBody>
      </p:sp>
      <p:sp>
        <p:nvSpPr>
          <p:cNvPr id="4" name="Slide Number Placeholder 3"/>
          <p:cNvSpPr>
            <a:spLocks noGrp="1"/>
          </p:cNvSpPr>
          <p:nvPr>
            <p:ph type="sldNum" sz="quarter" idx="5"/>
          </p:nvPr>
        </p:nvSpPr>
        <p:spPr/>
        <p:txBody>
          <a:bodyPr/>
          <a:lstStyle/>
          <a:p>
            <a:fld id="{FE8AB5DB-86F7-4366-9003-9751D213DF84}" type="slidenum">
              <a:rPr lang="en-US" smtClean="0"/>
              <a:t>8</a:t>
            </a:fld>
            <a:endParaRPr lang="en-US"/>
          </a:p>
        </p:txBody>
      </p:sp>
    </p:spTree>
    <p:extLst>
      <p:ext uri="{BB962C8B-B14F-4D97-AF65-F5344CB8AC3E}">
        <p14:creationId xmlns:p14="http://schemas.microsoft.com/office/powerpoint/2010/main" val="2862102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8AB5DB-86F7-4366-9003-9751D213DF84}" type="slidenum">
              <a:rPr lang="en-US" smtClean="0"/>
              <a:t>9</a:t>
            </a:fld>
            <a:endParaRPr lang="en-US"/>
          </a:p>
        </p:txBody>
      </p:sp>
    </p:spTree>
    <p:extLst>
      <p:ext uri="{BB962C8B-B14F-4D97-AF65-F5344CB8AC3E}">
        <p14:creationId xmlns:p14="http://schemas.microsoft.com/office/powerpoint/2010/main" val="1844902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8AB5DB-86F7-4366-9003-9751D213DF84}" type="slidenum">
              <a:rPr lang="en-US" smtClean="0"/>
              <a:t>10</a:t>
            </a:fld>
            <a:endParaRPr lang="en-US"/>
          </a:p>
        </p:txBody>
      </p:sp>
    </p:spTree>
    <p:extLst>
      <p:ext uri="{BB962C8B-B14F-4D97-AF65-F5344CB8AC3E}">
        <p14:creationId xmlns:p14="http://schemas.microsoft.com/office/powerpoint/2010/main" val="1996314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effectLst/>
              </a:rPr>
              <a:t>Competency evaluation ensures healthcare workers provide safe, quality care. It means that the worker demonstrates the knowledge of what to do, the skills and abilities to do it correctly, and the attitude that it needs to be done. </a:t>
            </a:r>
            <a:r>
              <a:rPr lang="en-US" dirty="0"/>
              <a:t>So often people give an education module with a test and assume competency. </a:t>
            </a:r>
            <a:r>
              <a:rPr lang="en-US" sz="1200" i="0" dirty="0">
                <a:effectLst/>
              </a:rPr>
              <a:t>One may be very knowledgeable about a skill, but unab</a:t>
            </a:r>
            <a:r>
              <a:rPr lang="en-US" sz="1200" dirty="0"/>
              <a:t>le </a:t>
            </a:r>
            <a:r>
              <a:rPr lang="en-US" sz="1200" i="0" dirty="0">
                <a:effectLst/>
              </a:rPr>
              <a:t>to perform that skill safely. This is why demonstration of the skill is essential.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dirty="0">
              <a:effectLst/>
            </a:endParaRPr>
          </a:p>
          <a:p>
            <a:r>
              <a:rPr lang="en-US" dirty="0"/>
              <a:t>You validate competence by having a consistent and defined process, assessing their knowledge and skills of the process to be sure it is aligned with that defined process.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effectLst/>
              </a:rPr>
              <a:t>Staff with the educational background, experience, or knowledge related to the skills being reviewed will assess competence.</a:t>
            </a:r>
          </a:p>
          <a:p>
            <a:endParaRPr lang="en-US" dirty="0"/>
          </a:p>
        </p:txBody>
      </p:sp>
      <p:sp>
        <p:nvSpPr>
          <p:cNvPr id="4" name="Slide Number Placeholder 3"/>
          <p:cNvSpPr>
            <a:spLocks noGrp="1"/>
          </p:cNvSpPr>
          <p:nvPr>
            <p:ph type="sldNum" sz="quarter" idx="5"/>
          </p:nvPr>
        </p:nvSpPr>
        <p:spPr/>
        <p:txBody>
          <a:bodyPr/>
          <a:lstStyle/>
          <a:p>
            <a:fld id="{FE8AB5DB-86F7-4366-9003-9751D213DF84}" type="slidenum">
              <a:rPr lang="en-US" smtClean="0"/>
              <a:t>11</a:t>
            </a:fld>
            <a:endParaRPr lang="en-US"/>
          </a:p>
        </p:txBody>
      </p:sp>
    </p:spTree>
    <p:extLst>
      <p:ext uri="{BB962C8B-B14F-4D97-AF65-F5344CB8AC3E}">
        <p14:creationId xmlns:p14="http://schemas.microsoft.com/office/powerpoint/2010/main" val="1670050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Reminder Barriers are : Time consuming, Cumbersome, Lack of training, Unsure of PPE effectiveness, Ecological concerns </a:t>
            </a:r>
          </a:p>
          <a:p>
            <a:r>
              <a:rPr lang="en-US" dirty="0"/>
              <a:t>Space (clean/contaminated)</a:t>
            </a:r>
          </a:p>
        </p:txBody>
      </p:sp>
      <p:sp>
        <p:nvSpPr>
          <p:cNvPr id="4" name="Slide Number Placeholder 3"/>
          <p:cNvSpPr>
            <a:spLocks noGrp="1"/>
          </p:cNvSpPr>
          <p:nvPr>
            <p:ph type="sldNum" sz="quarter" idx="5"/>
          </p:nvPr>
        </p:nvSpPr>
        <p:spPr/>
        <p:txBody>
          <a:bodyPr/>
          <a:lstStyle/>
          <a:p>
            <a:fld id="{FE8AB5DB-86F7-4366-9003-9751D213DF84}" type="slidenum">
              <a:rPr lang="en-US" smtClean="0"/>
              <a:t>14</a:t>
            </a:fld>
            <a:endParaRPr lang="en-US"/>
          </a:p>
        </p:txBody>
      </p:sp>
    </p:spTree>
    <p:extLst>
      <p:ext uri="{BB962C8B-B14F-4D97-AF65-F5344CB8AC3E}">
        <p14:creationId xmlns:p14="http://schemas.microsoft.com/office/powerpoint/2010/main" val="4050695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8AB5DB-86F7-4366-9003-9751D213DF84}" type="slidenum">
              <a:rPr lang="en-US" smtClean="0"/>
              <a:t>15</a:t>
            </a:fld>
            <a:endParaRPr lang="en-US"/>
          </a:p>
        </p:txBody>
      </p:sp>
    </p:spTree>
    <p:extLst>
      <p:ext uri="{BB962C8B-B14F-4D97-AF65-F5344CB8AC3E}">
        <p14:creationId xmlns:p14="http://schemas.microsoft.com/office/powerpoint/2010/main" val="3781712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F2EED-E462-3A0A-004E-87C12B4D919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7684277-3143-3B43-5BEC-6FCDFC3B5B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12242EC-7A96-ED43-2757-F02DE8CCCB2A}"/>
              </a:ext>
            </a:extLst>
          </p:cNvPr>
          <p:cNvSpPr>
            <a:spLocks noGrp="1"/>
          </p:cNvSpPr>
          <p:nvPr>
            <p:ph type="dt" sz="half" idx="10"/>
          </p:nvPr>
        </p:nvSpPr>
        <p:spPr/>
        <p:txBody>
          <a:bodyPr/>
          <a:lstStyle/>
          <a:p>
            <a:fld id="{9263FE08-69F2-449D-9754-8E2EC26C0CE7}" type="datetimeFigureOut">
              <a:rPr lang="en-US" smtClean="0"/>
              <a:t>1/27/2023</a:t>
            </a:fld>
            <a:endParaRPr lang="en-US"/>
          </a:p>
        </p:txBody>
      </p:sp>
      <p:sp>
        <p:nvSpPr>
          <p:cNvPr id="5" name="Footer Placeholder 4">
            <a:extLst>
              <a:ext uri="{FF2B5EF4-FFF2-40B4-BE49-F238E27FC236}">
                <a16:creationId xmlns:a16="http://schemas.microsoft.com/office/drawing/2014/main" id="{52F8A8BD-54E4-754A-9046-66988CCBF8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58010F-90F4-8952-BA42-56AB283F9FF6}"/>
              </a:ext>
            </a:extLst>
          </p:cNvPr>
          <p:cNvSpPr>
            <a:spLocks noGrp="1"/>
          </p:cNvSpPr>
          <p:nvPr>
            <p:ph type="sldNum" sz="quarter" idx="12"/>
          </p:nvPr>
        </p:nvSpPr>
        <p:spPr/>
        <p:txBody>
          <a:bodyPr/>
          <a:lstStyle/>
          <a:p>
            <a:fld id="{DECADA35-71F6-4D16-A3E7-D8B77CA2AB79}" type="slidenum">
              <a:rPr lang="en-US" smtClean="0"/>
              <a:t>‹#›</a:t>
            </a:fld>
            <a:endParaRPr lang="en-US"/>
          </a:p>
        </p:txBody>
      </p:sp>
    </p:spTree>
    <p:extLst>
      <p:ext uri="{BB962C8B-B14F-4D97-AF65-F5344CB8AC3E}">
        <p14:creationId xmlns:p14="http://schemas.microsoft.com/office/powerpoint/2010/main" val="3149313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00933-6B85-2863-2E17-DC9EED8A293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F3D308-895C-ACF6-5519-4940618546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7F1F94-81E1-5075-66A9-9377C0F30335}"/>
              </a:ext>
            </a:extLst>
          </p:cNvPr>
          <p:cNvSpPr>
            <a:spLocks noGrp="1"/>
          </p:cNvSpPr>
          <p:nvPr>
            <p:ph type="dt" sz="half" idx="10"/>
          </p:nvPr>
        </p:nvSpPr>
        <p:spPr/>
        <p:txBody>
          <a:bodyPr/>
          <a:lstStyle/>
          <a:p>
            <a:fld id="{9263FE08-69F2-449D-9754-8E2EC26C0CE7}" type="datetimeFigureOut">
              <a:rPr lang="en-US" smtClean="0"/>
              <a:t>1/27/2023</a:t>
            </a:fld>
            <a:endParaRPr lang="en-US"/>
          </a:p>
        </p:txBody>
      </p:sp>
      <p:sp>
        <p:nvSpPr>
          <p:cNvPr id="5" name="Footer Placeholder 4">
            <a:extLst>
              <a:ext uri="{FF2B5EF4-FFF2-40B4-BE49-F238E27FC236}">
                <a16:creationId xmlns:a16="http://schemas.microsoft.com/office/drawing/2014/main" id="{9458C8C7-49C4-E009-1C28-5E94A446CE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A4F0E0-0BB1-D755-9C16-93D375EAF43C}"/>
              </a:ext>
            </a:extLst>
          </p:cNvPr>
          <p:cNvSpPr>
            <a:spLocks noGrp="1"/>
          </p:cNvSpPr>
          <p:nvPr>
            <p:ph type="sldNum" sz="quarter" idx="12"/>
          </p:nvPr>
        </p:nvSpPr>
        <p:spPr/>
        <p:txBody>
          <a:bodyPr/>
          <a:lstStyle/>
          <a:p>
            <a:fld id="{DECADA35-71F6-4D16-A3E7-D8B77CA2AB79}" type="slidenum">
              <a:rPr lang="en-US" smtClean="0"/>
              <a:t>‹#›</a:t>
            </a:fld>
            <a:endParaRPr lang="en-US"/>
          </a:p>
        </p:txBody>
      </p:sp>
    </p:spTree>
    <p:extLst>
      <p:ext uri="{BB962C8B-B14F-4D97-AF65-F5344CB8AC3E}">
        <p14:creationId xmlns:p14="http://schemas.microsoft.com/office/powerpoint/2010/main" val="1942797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C5880D-AECC-9931-1CF3-331172B7657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C922797-9002-7C7F-A3AA-4DB065DB728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DB43F9-297B-664C-6B48-2DF19EA070EA}"/>
              </a:ext>
            </a:extLst>
          </p:cNvPr>
          <p:cNvSpPr>
            <a:spLocks noGrp="1"/>
          </p:cNvSpPr>
          <p:nvPr>
            <p:ph type="dt" sz="half" idx="10"/>
          </p:nvPr>
        </p:nvSpPr>
        <p:spPr/>
        <p:txBody>
          <a:bodyPr/>
          <a:lstStyle/>
          <a:p>
            <a:fld id="{9263FE08-69F2-449D-9754-8E2EC26C0CE7}" type="datetimeFigureOut">
              <a:rPr lang="en-US" smtClean="0"/>
              <a:t>1/27/2023</a:t>
            </a:fld>
            <a:endParaRPr lang="en-US"/>
          </a:p>
        </p:txBody>
      </p:sp>
      <p:sp>
        <p:nvSpPr>
          <p:cNvPr id="5" name="Footer Placeholder 4">
            <a:extLst>
              <a:ext uri="{FF2B5EF4-FFF2-40B4-BE49-F238E27FC236}">
                <a16:creationId xmlns:a16="http://schemas.microsoft.com/office/drawing/2014/main" id="{B51FFD91-1805-EFE0-2898-5B5DEAD675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47B785-24D8-4286-8770-31EDB5091C91}"/>
              </a:ext>
            </a:extLst>
          </p:cNvPr>
          <p:cNvSpPr>
            <a:spLocks noGrp="1"/>
          </p:cNvSpPr>
          <p:nvPr>
            <p:ph type="sldNum" sz="quarter" idx="12"/>
          </p:nvPr>
        </p:nvSpPr>
        <p:spPr/>
        <p:txBody>
          <a:bodyPr/>
          <a:lstStyle/>
          <a:p>
            <a:fld id="{DECADA35-71F6-4D16-A3E7-D8B77CA2AB79}" type="slidenum">
              <a:rPr lang="en-US" smtClean="0"/>
              <a:t>‹#›</a:t>
            </a:fld>
            <a:endParaRPr lang="en-US"/>
          </a:p>
        </p:txBody>
      </p:sp>
    </p:spTree>
    <p:extLst>
      <p:ext uri="{BB962C8B-B14F-4D97-AF65-F5344CB8AC3E}">
        <p14:creationId xmlns:p14="http://schemas.microsoft.com/office/powerpoint/2010/main" val="2826238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63AE5-9098-34EC-6B12-D1722CE426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1F162B-1247-04C2-CC18-77A115BDE76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7C9C62-9661-D242-04E4-0BF236C94038}"/>
              </a:ext>
            </a:extLst>
          </p:cNvPr>
          <p:cNvSpPr>
            <a:spLocks noGrp="1"/>
          </p:cNvSpPr>
          <p:nvPr>
            <p:ph type="dt" sz="half" idx="10"/>
          </p:nvPr>
        </p:nvSpPr>
        <p:spPr/>
        <p:txBody>
          <a:bodyPr/>
          <a:lstStyle/>
          <a:p>
            <a:fld id="{9263FE08-69F2-449D-9754-8E2EC26C0CE7}" type="datetimeFigureOut">
              <a:rPr lang="en-US" smtClean="0"/>
              <a:t>1/27/2023</a:t>
            </a:fld>
            <a:endParaRPr lang="en-US"/>
          </a:p>
        </p:txBody>
      </p:sp>
      <p:sp>
        <p:nvSpPr>
          <p:cNvPr id="5" name="Footer Placeholder 4">
            <a:extLst>
              <a:ext uri="{FF2B5EF4-FFF2-40B4-BE49-F238E27FC236}">
                <a16:creationId xmlns:a16="http://schemas.microsoft.com/office/drawing/2014/main" id="{021D3AE3-3B6E-DF46-9F30-A110D1B7B2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09B45F-B9A5-2ECA-D66B-EAAD22EE8A8F}"/>
              </a:ext>
            </a:extLst>
          </p:cNvPr>
          <p:cNvSpPr>
            <a:spLocks noGrp="1"/>
          </p:cNvSpPr>
          <p:nvPr>
            <p:ph type="sldNum" sz="quarter" idx="12"/>
          </p:nvPr>
        </p:nvSpPr>
        <p:spPr/>
        <p:txBody>
          <a:bodyPr/>
          <a:lstStyle/>
          <a:p>
            <a:fld id="{DECADA35-71F6-4D16-A3E7-D8B77CA2AB79}" type="slidenum">
              <a:rPr lang="en-US" smtClean="0"/>
              <a:t>‹#›</a:t>
            </a:fld>
            <a:endParaRPr lang="en-US"/>
          </a:p>
        </p:txBody>
      </p:sp>
    </p:spTree>
    <p:extLst>
      <p:ext uri="{BB962C8B-B14F-4D97-AF65-F5344CB8AC3E}">
        <p14:creationId xmlns:p14="http://schemas.microsoft.com/office/powerpoint/2010/main" val="441111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80E4F-A6A9-1594-FDD6-15A2BE0A529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E213BAF-20F0-3B1A-6BC4-F140944A51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FCD042-BAAC-4337-EE22-199924873250}"/>
              </a:ext>
            </a:extLst>
          </p:cNvPr>
          <p:cNvSpPr>
            <a:spLocks noGrp="1"/>
          </p:cNvSpPr>
          <p:nvPr>
            <p:ph type="dt" sz="half" idx="10"/>
          </p:nvPr>
        </p:nvSpPr>
        <p:spPr/>
        <p:txBody>
          <a:bodyPr/>
          <a:lstStyle/>
          <a:p>
            <a:fld id="{9263FE08-69F2-449D-9754-8E2EC26C0CE7}" type="datetimeFigureOut">
              <a:rPr lang="en-US" smtClean="0"/>
              <a:t>1/27/2023</a:t>
            </a:fld>
            <a:endParaRPr lang="en-US"/>
          </a:p>
        </p:txBody>
      </p:sp>
      <p:sp>
        <p:nvSpPr>
          <p:cNvPr id="5" name="Footer Placeholder 4">
            <a:extLst>
              <a:ext uri="{FF2B5EF4-FFF2-40B4-BE49-F238E27FC236}">
                <a16:creationId xmlns:a16="http://schemas.microsoft.com/office/drawing/2014/main" id="{657AA67A-2C0D-521A-5CCC-A9A168959E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978D1B-93B4-4DAB-B574-5763FC2FE091}"/>
              </a:ext>
            </a:extLst>
          </p:cNvPr>
          <p:cNvSpPr>
            <a:spLocks noGrp="1"/>
          </p:cNvSpPr>
          <p:nvPr>
            <p:ph type="sldNum" sz="quarter" idx="12"/>
          </p:nvPr>
        </p:nvSpPr>
        <p:spPr/>
        <p:txBody>
          <a:bodyPr/>
          <a:lstStyle/>
          <a:p>
            <a:fld id="{DECADA35-71F6-4D16-A3E7-D8B77CA2AB79}" type="slidenum">
              <a:rPr lang="en-US" smtClean="0"/>
              <a:t>‹#›</a:t>
            </a:fld>
            <a:endParaRPr lang="en-US"/>
          </a:p>
        </p:txBody>
      </p:sp>
    </p:spTree>
    <p:extLst>
      <p:ext uri="{BB962C8B-B14F-4D97-AF65-F5344CB8AC3E}">
        <p14:creationId xmlns:p14="http://schemas.microsoft.com/office/powerpoint/2010/main" val="2194263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2AD53-6E9D-3469-8B57-2C429EBF2E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C0749A-E311-295E-94A9-D1A60ED42BC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0E5F30-5389-F019-3F65-35DBE6A7DA3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ADD3F09-92E2-D019-37ED-78D4B7607CC1}"/>
              </a:ext>
            </a:extLst>
          </p:cNvPr>
          <p:cNvSpPr>
            <a:spLocks noGrp="1"/>
          </p:cNvSpPr>
          <p:nvPr>
            <p:ph type="dt" sz="half" idx="10"/>
          </p:nvPr>
        </p:nvSpPr>
        <p:spPr/>
        <p:txBody>
          <a:bodyPr/>
          <a:lstStyle/>
          <a:p>
            <a:fld id="{9263FE08-69F2-449D-9754-8E2EC26C0CE7}" type="datetimeFigureOut">
              <a:rPr lang="en-US" smtClean="0"/>
              <a:t>1/27/2023</a:t>
            </a:fld>
            <a:endParaRPr lang="en-US"/>
          </a:p>
        </p:txBody>
      </p:sp>
      <p:sp>
        <p:nvSpPr>
          <p:cNvPr id="6" name="Footer Placeholder 5">
            <a:extLst>
              <a:ext uri="{FF2B5EF4-FFF2-40B4-BE49-F238E27FC236}">
                <a16:creationId xmlns:a16="http://schemas.microsoft.com/office/drawing/2014/main" id="{1B9218BA-5723-B0BB-8C3E-20DDFB0C7A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E94104-B30D-6B23-CCE1-4A64B4A3A89D}"/>
              </a:ext>
            </a:extLst>
          </p:cNvPr>
          <p:cNvSpPr>
            <a:spLocks noGrp="1"/>
          </p:cNvSpPr>
          <p:nvPr>
            <p:ph type="sldNum" sz="quarter" idx="12"/>
          </p:nvPr>
        </p:nvSpPr>
        <p:spPr/>
        <p:txBody>
          <a:bodyPr/>
          <a:lstStyle/>
          <a:p>
            <a:fld id="{DECADA35-71F6-4D16-A3E7-D8B77CA2AB79}" type="slidenum">
              <a:rPr lang="en-US" smtClean="0"/>
              <a:t>‹#›</a:t>
            </a:fld>
            <a:endParaRPr lang="en-US"/>
          </a:p>
        </p:txBody>
      </p:sp>
    </p:spTree>
    <p:extLst>
      <p:ext uri="{BB962C8B-B14F-4D97-AF65-F5344CB8AC3E}">
        <p14:creationId xmlns:p14="http://schemas.microsoft.com/office/powerpoint/2010/main" val="4035297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F72D1-E0C2-5F71-2ED5-879B05B5107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5157B25-2536-42C4-A78B-6888F8027B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607531C-04BD-0E39-F874-9465EA7A2BB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E4E0EB6-3C61-4F98-BD84-0C8AE3ED22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54D6D6-AB36-D3C6-D918-306B8C260E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B5C368-B6A0-94F6-46A3-6EA47D0C8E66}"/>
              </a:ext>
            </a:extLst>
          </p:cNvPr>
          <p:cNvSpPr>
            <a:spLocks noGrp="1"/>
          </p:cNvSpPr>
          <p:nvPr>
            <p:ph type="dt" sz="half" idx="10"/>
          </p:nvPr>
        </p:nvSpPr>
        <p:spPr/>
        <p:txBody>
          <a:bodyPr/>
          <a:lstStyle/>
          <a:p>
            <a:fld id="{9263FE08-69F2-449D-9754-8E2EC26C0CE7}" type="datetimeFigureOut">
              <a:rPr lang="en-US" smtClean="0"/>
              <a:t>1/27/2023</a:t>
            </a:fld>
            <a:endParaRPr lang="en-US"/>
          </a:p>
        </p:txBody>
      </p:sp>
      <p:sp>
        <p:nvSpPr>
          <p:cNvPr id="8" name="Footer Placeholder 7">
            <a:extLst>
              <a:ext uri="{FF2B5EF4-FFF2-40B4-BE49-F238E27FC236}">
                <a16:creationId xmlns:a16="http://schemas.microsoft.com/office/drawing/2014/main" id="{62B2D5C5-7809-7F8B-6641-49FD8BEACCE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B0B9E44-89E0-8862-1813-CAE121A8F447}"/>
              </a:ext>
            </a:extLst>
          </p:cNvPr>
          <p:cNvSpPr>
            <a:spLocks noGrp="1"/>
          </p:cNvSpPr>
          <p:nvPr>
            <p:ph type="sldNum" sz="quarter" idx="12"/>
          </p:nvPr>
        </p:nvSpPr>
        <p:spPr/>
        <p:txBody>
          <a:bodyPr/>
          <a:lstStyle/>
          <a:p>
            <a:fld id="{DECADA35-71F6-4D16-A3E7-D8B77CA2AB79}" type="slidenum">
              <a:rPr lang="en-US" smtClean="0"/>
              <a:t>‹#›</a:t>
            </a:fld>
            <a:endParaRPr lang="en-US"/>
          </a:p>
        </p:txBody>
      </p:sp>
    </p:spTree>
    <p:extLst>
      <p:ext uri="{BB962C8B-B14F-4D97-AF65-F5344CB8AC3E}">
        <p14:creationId xmlns:p14="http://schemas.microsoft.com/office/powerpoint/2010/main" val="3588171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17887-FF56-70F1-DCCC-F44A6C76407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182FC8-4824-BC45-14D3-1C8DD7D39276}"/>
              </a:ext>
            </a:extLst>
          </p:cNvPr>
          <p:cNvSpPr>
            <a:spLocks noGrp="1"/>
          </p:cNvSpPr>
          <p:nvPr>
            <p:ph type="dt" sz="half" idx="10"/>
          </p:nvPr>
        </p:nvSpPr>
        <p:spPr/>
        <p:txBody>
          <a:bodyPr/>
          <a:lstStyle/>
          <a:p>
            <a:fld id="{9263FE08-69F2-449D-9754-8E2EC26C0CE7}" type="datetimeFigureOut">
              <a:rPr lang="en-US" smtClean="0"/>
              <a:t>1/27/2023</a:t>
            </a:fld>
            <a:endParaRPr lang="en-US"/>
          </a:p>
        </p:txBody>
      </p:sp>
      <p:sp>
        <p:nvSpPr>
          <p:cNvPr id="4" name="Footer Placeholder 3">
            <a:extLst>
              <a:ext uri="{FF2B5EF4-FFF2-40B4-BE49-F238E27FC236}">
                <a16:creationId xmlns:a16="http://schemas.microsoft.com/office/drawing/2014/main" id="{C83CA424-B467-CF16-3E47-25DF2F0A7A3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BC7D054-0E93-B14B-EC3B-5A2EFF4458A8}"/>
              </a:ext>
            </a:extLst>
          </p:cNvPr>
          <p:cNvSpPr>
            <a:spLocks noGrp="1"/>
          </p:cNvSpPr>
          <p:nvPr>
            <p:ph type="sldNum" sz="quarter" idx="12"/>
          </p:nvPr>
        </p:nvSpPr>
        <p:spPr/>
        <p:txBody>
          <a:bodyPr/>
          <a:lstStyle/>
          <a:p>
            <a:fld id="{DECADA35-71F6-4D16-A3E7-D8B77CA2AB79}" type="slidenum">
              <a:rPr lang="en-US" smtClean="0"/>
              <a:t>‹#›</a:t>
            </a:fld>
            <a:endParaRPr lang="en-US"/>
          </a:p>
        </p:txBody>
      </p:sp>
    </p:spTree>
    <p:extLst>
      <p:ext uri="{BB962C8B-B14F-4D97-AF65-F5344CB8AC3E}">
        <p14:creationId xmlns:p14="http://schemas.microsoft.com/office/powerpoint/2010/main" val="106194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C56E86-7FDE-4796-79AF-B51B7922F09A}"/>
              </a:ext>
            </a:extLst>
          </p:cNvPr>
          <p:cNvSpPr>
            <a:spLocks noGrp="1"/>
          </p:cNvSpPr>
          <p:nvPr>
            <p:ph type="dt" sz="half" idx="10"/>
          </p:nvPr>
        </p:nvSpPr>
        <p:spPr/>
        <p:txBody>
          <a:bodyPr/>
          <a:lstStyle/>
          <a:p>
            <a:fld id="{9263FE08-69F2-449D-9754-8E2EC26C0CE7}" type="datetimeFigureOut">
              <a:rPr lang="en-US" smtClean="0"/>
              <a:t>1/27/2023</a:t>
            </a:fld>
            <a:endParaRPr lang="en-US"/>
          </a:p>
        </p:txBody>
      </p:sp>
      <p:sp>
        <p:nvSpPr>
          <p:cNvPr id="3" name="Footer Placeholder 2">
            <a:extLst>
              <a:ext uri="{FF2B5EF4-FFF2-40B4-BE49-F238E27FC236}">
                <a16:creationId xmlns:a16="http://schemas.microsoft.com/office/drawing/2014/main" id="{1C2E4200-CD7B-58A4-F4C4-43DAA2E42FA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2B73F94-C041-33B7-25FF-D9185F93A705}"/>
              </a:ext>
            </a:extLst>
          </p:cNvPr>
          <p:cNvSpPr>
            <a:spLocks noGrp="1"/>
          </p:cNvSpPr>
          <p:nvPr>
            <p:ph type="sldNum" sz="quarter" idx="12"/>
          </p:nvPr>
        </p:nvSpPr>
        <p:spPr/>
        <p:txBody>
          <a:bodyPr/>
          <a:lstStyle/>
          <a:p>
            <a:fld id="{DECADA35-71F6-4D16-A3E7-D8B77CA2AB79}" type="slidenum">
              <a:rPr lang="en-US" smtClean="0"/>
              <a:t>‹#›</a:t>
            </a:fld>
            <a:endParaRPr lang="en-US"/>
          </a:p>
        </p:txBody>
      </p:sp>
    </p:spTree>
    <p:extLst>
      <p:ext uri="{BB962C8B-B14F-4D97-AF65-F5344CB8AC3E}">
        <p14:creationId xmlns:p14="http://schemas.microsoft.com/office/powerpoint/2010/main" val="1607410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87D1F-012A-1923-DA14-CD2846F958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C760083-99EC-CC69-8B6F-624C396849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A44588-061A-4D2D-31EE-1E72907B49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14B478-07ED-EF2F-76F4-2E2C2DFAE00A}"/>
              </a:ext>
            </a:extLst>
          </p:cNvPr>
          <p:cNvSpPr>
            <a:spLocks noGrp="1"/>
          </p:cNvSpPr>
          <p:nvPr>
            <p:ph type="dt" sz="half" idx="10"/>
          </p:nvPr>
        </p:nvSpPr>
        <p:spPr/>
        <p:txBody>
          <a:bodyPr/>
          <a:lstStyle/>
          <a:p>
            <a:fld id="{9263FE08-69F2-449D-9754-8E2EC26C0CE7}" type="datetimeFigureOut">
              <a:rPr lang="en-US" smtClean="0"/>
              <a:t>1/27/2023</a:t>
            </a:fld>
            <a:endParaRPr lang="en-US"/>
          </a:p>
        </p:txBody>
      </p:sp>
      <p:sp>
        <p:nvSpPr>
          <p:cNvPr id="6" name="Footer Placeholder 5">
            <a:extLst>
              <a:ext uri="{FF2B5EF4-FFF2-40B4-BE49-F238E27FC236}">
                <a16:creationId xmlns:a16="http://schemas.microsoft.com/office/drawing/2014/main" id="{B657A68A-9CC7-B189-7221-9927D458C4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DDA220-78E9-2482-3685-06695FFC9F91}"/>
              </a:ext>
            </a:extLst>
          </p:cNvPr>
          <p:cNvSpPr>
            <a:spLocks noGrp="1"/>
          </p:cNvSpPr>
          <p:nvPr>
            <p:ph type="sldNum" sz="quarter" idx="12"/>
          </p:nvPr>
        </p:nvSpPr>
        <p:spPr/>
        <p:txBody>
          <a:bodyPr/>
          <a:lstStyle/>
          <a:p>
            <a:fld id="{DECADA35-71F6-4D16-A3E7-D8B77CA2AB79}" type="slidenum">
              <a:rPr lang="en-US" smtClean="0"/>
              <a:t>‹#›</a:t>
            </a:fld>
            <a:endParaRPr lang="en-US"/>
          </a:p>
        </p:txBody>
      </p:sp>
    </p:spTree>
    <p:extLst>
      <p:ext uri="{BB962C8B-B14F-4D97-AF65-F5344CB8AC3E}">
        <p14:creationId xmlns:p14="http://schemas.microsoft.com/office/powerpoint/2010/main" val="3189646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7298A-D53E-6215-AC6C-139D1AF8C5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E16DF4C-7D0D-5B17-07C5-3F6707D0D9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6B06249-7D80-EECB-CFC6-CBABD57219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739A33-F3B4-17F7-1CF8-69689ADB6CCA}"/>
              </a:ext>
            </a:extLst>
          </p:cNvPr>
          <p:cNvSpPr>
            <a:spLocks noGrp="1"/>
          </p:cNvSpPr>
          <p:nvPr>
            <p:ph type="dt" sz="half" idx="10"/>
          </p:nvPr>
        </p:nvSpPr>
        <p:spPr/>
        <p:txBody>
          <a:bodyPr/>
          <a:lstStyle/>
          <a:p>
            <a:fld id="{9263FE08-69F2-449D-9754-8E2EC26C0CE7}" type="datetimeFigureOut">
              <a:rPr lang="en-US" smtClean="0"/>
              <a:t>1/27/2023</a:t>
            </a:fld>
            <a:endParaRPr lang="en-US"/>
          </a:p>
        </p:txBody>
      </p:sp>
      <p:sp>
        <p:nvSpPr>
          <p:cNvPr id="6" name="Footer Placeholder 5">
            <a:extLst>
              <a:ext uri="{FF2B5EF4-FFF2-40B4-BE49-F238E27FC236}">
                <a16:creationId xmlns:a16="http://schemas.microsoft.com/office/drawing/2014/main" id="{0B2BA02E-F5EA-F24B-3C96-45127138BB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61E057-8AD9-8BE3-D0CE-DA70AFF8D12D}"/>
              </a:ext>
            </a:extLst>
          </p:cNvPr>
          <p:cNvSpPr>
            <a:spLocks noGrp="1"/>
          </p:cNvSpPr>
          <p:nvPr>
            <p:ph type="sldNum" sz="quarter" idx="12"/>
          </p:nvPr>
        </p:nvSpPr>
        <p:spPr/>
        <p:txBody>
          <a:bodyPr/>
          <a:lstStyle/>
          <a:p>
            <a:fld id="{DECADA35-71F6-4D16-A3E7-D8B77CA2AB79}" type="slidenum">
              <a:rPr lang="en-US" smtClean="0"/>
              <a:t>‹#›</a:t>
            </a:fld>
            <a:endParaRPr lang="en-US"/>
          </a:p>
        </p:txBody>
      </p:sp>
    </p:spTree>
    <p:extLst>
      <p:ext uri="{BB962C8B-B14F-4D97-AF65-F5344CB8AC3E}">
        <p14:creationId xmlns:p14="http://schemas.microsoft.com/office/powerpoint/2010/main" val="1687635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CD8FCC-2922-266F-11A8-BD62C1266F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96EF882-E93B-C500-D8B4-A810328695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EE9F3C-5C68-CFE5-8143-608FA2CDC5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63FE08-69F2-449D-9754-8E2EC26C0CE7}" type="datetimeFigureOut">
              <a:rPr lang="en-US" smtClean="0"/>
              <a:t>1/27/2023</a:t>
            </a:fld>
            <a:endParaRPr lang="en-US"/>
          </a:p>
        </p:txBody>
      </p:sp>
      <p:sp>
        <p:nvSpPr>
          <p:cNvPr id="5" name="Footer Placeholder 4">
            <a:extLst>
              <a:ext uri="{FF2B5EF4-FFF2-40B4-BE49-F238E27FC236}">
                <a16:creationId xmlns:a16="http://schemas.microsoft.com/office/drawing/2014/main" id="{E74D800A-DD78-AAF4-C89E-1D9FA59F7D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9D9A2A2-1397-A2E6-D83D-E9F3A9CB43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CADA35-71F6-4D16-A3E7-D8B77CA2AB79}" type="slidenum">
              <a:rPr lang="en-US" smtClean="0"/>
              <a:t>‹#›</a:t>
            </a:fld>
            <a:endParaRPr lang="en-US"/>
          </a:p>
        </p:txBody>
      </p:sp>
    </p:spTree>
    <p:extLst>
      <p:ext uri="{BB962C8B-B14F-4D97-AF65-F5344CB8AC3E}">
        <p14:creationId xmlns:p14="http://schemas.microsoft.com/office/powerpoint/2010/main" val="407031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www.osha.gov/laws-regs/regulations/standardnumber/1910/1910.132" TargetMode="External"/><Relationship Id="rId3" Type="http://schemas.openxmlformats.org/officeDocument/2006/relationships/hyperlink" Target="https://www.edgepointlearning.com/blog/ppe-training/" TargetMode="External"/><Relationship Id="rId7" Type="http://schemas.openxmlformats.org/officeDocument/2006/relationships/hyperlink" Target="https://spice.unc.edu/wp-content/uploads/2020/04/Hand-Hygiene-Competency-SPICE_4-9-20.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spice.unc.edu/wp-content/uploads/2017/03/PPE-Competency-SPICE.pdf" TargetMode="External"/><Relationship Id="rId5" Type="http://schemas.openxmlformats.org/officeDocument/2006/relationships/hyperlink" Target="https://www.cdc.gov/infectioncontrol/training/strive.html#anchor_1565264877" TargetMode="External"/><Relationship Id="rId4" Type="http://schemas.openxmlformats.org/officeDocument/2006/relationships/hyperlink" Target="https://www.cardinalhealth.com/en/essential-insights/importance-of-staff-training-for-proper-ppe-use.html" TargetMode="External"/><Relationship Id="rId9" Type="http://schemas.openxmlformats.org/officeDocument/2006/relationships/hyperlink" Target="https://woundreference.com/blog?id=competency-assessment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3BC1E-4404-40BD-01C5-BE92A7F5197D}"/>
              </a:ext>
            </a:extLst>
          </p:cNvPr>
          <p:cNvSpPr>
            <a:spLocks noGrp="1"/>
          </p:cNvSpPr>
          <p:nvPr>
            <p:ph type="ctrTitle"/>
          </p:nvPr>
        </p:nvSpPr>
        <p:spPr/>
        <p:txBody>
          <a:bodyPr/>
          <a:lstStyle/>
          <a:p>
            <a:r>
              <a:rPr lang="en-US" dirty="0"/>
              <a:t>PPE-Training Staff and Competency Evaluation</a:t>
            </a:r>
          </a:p>
        </p:txBody>
      </p:sp>
      <p:sp>
        <p:nvSpPr>
          <p:cNvPr id="3" name="Subtitle 2">
            <a:extLst>
              <a:ext uri="{FF2B5EF4-FFF2-40B4-BE49-F238E27FC236}">
                <a16:creationId xmlns:a16="http://schemas.microsoft.com/office/drawing/2014/main" id="{3FF57BCC-5B40-1C45-040E-DD502EB4A60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96375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2F50F-F0AB-421E-4FBF-0048352DA2C8}"/>
              </a:ext>
            </a:extLst>
          </p:cNvPr>
          <p:cNvSpPr>
            <a:spLocks noGrp="1"/>
          </p:cNvSpPr>
          <p:nvPr>
            <p:ph type="title"/>
          </p:nvPr>
        </p:nvSpPr>
        <p:spPr/>
        <p:txBody>
          <a:bodyPr/>
          <a:lstStyle/>
          <a:p>
            <a:r>
              <a:rPr lang="en-US" dirty="0"/>
              <a:t>PPE Training</a:t>
            </a:r>
          </a:p>
        </p:txBody>
      </p:sp>
      <p:sp>
        <p:nvSpPr>
          <p:cNvPr id="3" name="Content Placeholder 2">
            <a:extLst>
              <a:ext uri="{FF2B5EF4-FFF2-40B4-BE49-F238E27FC236}">
                <a16:creationId xmlns:a16="http://schemas.microsoft.com/office/drawing/2014/main" id="{5371E1F2-7A9F-EC69-2219-073038B6F0F2}"/>
              </a:ext>
            </a:extLst>
          </p:cNvPr>
          <p:cNvSpPr>
            <a:spLocks noGrp="1"/>
          </p:cNvSpPr>
          <p:nvPr>
            <p:ph idx="1"/>
          </p:nvPr>
        </p:nvSpPr>
        <p:spPr/>
        <p:txBody>
          <a:bodyPr/>
          <a:lstStyle/>
          <a:p>
            <a:r>
              <a:rPr lang="en-US" dirty="0"/>
              <a:t>Practice makes perfect – demonstration and return demonstration</a:t>
            </a:r>
          </a:p>
          <a:p>
            <a:pPr lvl="1"/>
            <a:r>
              <a:rPr lang="en-US" dirty="0"/>
              <a:t>Don PPE correctly and in the correct order</a:t>
            </a:r>
          </a:p>
          <a:p>
            <a:pPr lvl="1"/>
            <a:r>
              <a:rPr lang="en-US" dirty="0"/>
              <a:t>Remove and dispose of PPE correctly and without contamination</a:t>
            </a:r>
          </a:p>
          <a:p>
            <a:pPr lvl="1"/>
            <a:r>
              <a:rPr lang="en-US" dirty="0"/>
              <a:t>Hand hygiene before donning and after removing PPE</a:t>
            </a:r>
          </a:p>
          <a:p>
            <a:pPr lvl="1"/>
            <a:r>
              <a:rPr lang="en-US" dirty="0"/>
              <a:t>Simulate contamination using </a:t>
            </a:r>
            <a:r>
              <a:rPr lang="fr-FR" dirty="0"/>
              <a:t>fluorescent glow solution, chocolate syrup, etc.</a:t>
            </a:r>
          </a:p>
          <a:p>
            <a:pPr lvl="1"/>
            <a:endParaRPr lang="fr-FR" dirty="0"/>
          </a:p>
          <a:p>
            <a:r>
              <a:rPr lang="fr-FR" dirty="0"/>
              <a:t>Training is not a one-time occurrence.</a:t>
            </a:r>
          </a:p>
          <a:p>
            <a:pPr lvl="1"/>
            <a:r>
              <a:rPr lang="fr-FR" dirty="0"/>
              <a:t>Annual reviews</a:t>
            </a:r>
          </a:p>
          <a:p>
            <a:pPr lvl="1"/>
            <a:r>
              <a:rPr lang="fr-FR" dirty="0"/>
              <a:t>Based on audits of staff performance</a:t>
            </a:r>
          </a:p>
          <a:p>
            <a:pPr lvl="1"/>
            <a:r>
              <a:rPr lang="fr-FR" dirty="0"/>
              <a:t>Individual staff member performance</a:t>
            </a:r>
          </a:p>
          <a:p>
            <a:pPr lvl="1"/>
            <a:endParaRPr lang="fr-FR" dirty="0"/>
          </a:p>
          <a:p>
            <a:pPr lvl="1"/>
            <a:endParaRPr lang="fr-FR" dirty="0"/>
          </a:p>
          <a:p>
            <a:endParaRPr lang="en-US" dirty="0"/>
          </a:p>
        </p:txBody>
      </p:sp>
    </p:spTree>
    <p:extLst>
      <p:ext uri="{BB962C8B-B14F-4D97-AF65-F5344CB8AC3E}">
        <p14:creationId xmlns:p14="http://schemas.microsoft.com/office/powerpoint/2010/main" val="1521845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9">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165F34-0DE6-0E7C-068B-BD792B35E28D}"/>
              </a:ext>
            </a:extLst>
          </p:cNvPr>
          <p:cNvSpPr>
            <a:spLocks noGrp="1"/>
          </p:cNvSpPr>
          <p:nvPr>
            <p:ph type="title"/>
          </p:nvPr>
        </p:nvSpPr>
        <p:spPr>
          <a:xfrm>
            <a:off x="218366" y="347433"/>
            <a:ext cx="5181597" cy="779734"/>
          </a:xfrm>
        </p:spPr>
        <p:txBody>
          <a:bodyPr anchor="b">
            <a:normAutofit/>
          </a:bodyPr>
          <a:lstStyle/>
          <a:p>
            <a:pPr algn="r"/>
            <a:r>
              <a:rPr lang="en-US" sz="4000" dirty="0"/>
              <a:t>Competency Evaluation</a:t>
            </a:r>
          </a:p>
        </p:txBody>
      </p:sp>
      <p:sp>
        <p:nvSpPr>
          <p:cNvPr id="3" name="Content Placeholder 2">
            <a:extLst>
              <a:ext uri="{FF2B5EF4-FFF2-40B4-BE49-F238E27FC236}">
                <a16:creationId xmlns:a16="http://schemas.microsoft.com/office/drawing/2014/main" id="{9982DFC3-542C-12E4-FDE7-7957EE37F291}"/>
              </a:ext>
            </a:extLst>
          </p:cNvPr>
          <p:cNvSpPr>
            <a:spLocks noGrp="1"/>
          </p:cNvSpPr>
          <p:nvPr>
            <p:ph idx="1"/>
          </p:nvPr>
        </p:nvSpPr>
        <p:spPr>
          <a:xfrm>
            <a:off x="341194" y="1474599"/>
            <a:ext cx="5754806" cy="4925773"/>
          </a:xfrm>
        </p:spPr>
        <p:txBody>
          <a:bodyPr anchor="t">
            <a:normAutofit/>
          </a:bodyPr>
          <a:lstStyle/>
          <a:p>
            <a:pPr>
              <a:buFont typeface="Arial" panose="020B0604020202020204" pitchFamily="34" charset="0"/>
              <a:buChar char="•"/>
            </a:pPr>
            <a:r>
              <a:rPr lang="en-US" sz="2000" i="0" dirty="0">
                <a:effectLst/>
              </a:rPr>
              <a:t>Competency is the application of knowledge and skill in </a:t>
            </a:r>
            <a:r>
              <a:rPr lang="en-US" sz="2000" i="0" u="sng" dirty="0">
                <a:effectLst/>
              </a:rPr>
              <a:t>performance.</a:t>
            </a:r>
          </a:p>
          <a:p>
            <a:r>
              <a:rPr lang="en-US" sz="2000" b="0" i="0" dirty="0">
                <a:effectLst/>
              </a:rPr>
              <a:t>Assessing competency requires facility validation </a:t>
            </a:r>
            <a:r>
              <a:rPr lang="en-US" sz="2000" dirty="0"/>
              <a:t> </a:t>
            </a:r>
          </a:p>
          <a:p>
            <a:pPr lvl="1"/>
            <a:r>
              <a:rPr lang="en-US" sz="1800" b="0" i="0" dirty="0">
                <a:effectLst/>
              </a:rPr>
              <a:t>Defined process for all</a:t>
            </a:r>
          </a:p>
          <a:p>
            <a:pPr lvl="1"/>
            <a:r>
              <a:rPr lang="en-US" sz="1800" b="0" i="0" dirty="0">
                <a:effectLst/>
              </a:rPr>
              <a:t>Determine if an individual can perform a task</a:t>
            </a:r>
          </a:p>
          <a:p>
            <a:pPr lvl="1"/>
            <a:r>
              <a:rPr lang="en-US" sz="1800" dirty="0"/>
              <a:t>In a way that is </a:t>
            </a:r>
            <a:r>
              <a:rPr lang="en-US" sz="1800" b="0" i="0" dirty="0">
                <a:effectLst/>
              </a:rPr>
              <a:t>consistent with the education and training provided. </a:t>
            </a:r>
          </a:p>
          <a:p>
            <a:pPr lvl="1"/>
            <a:r>
              <a:rPr lang="en-US" sz="1800" dirty="0"/>
              <a:t>Assessed by qualified reviewers</a:t>
            </a:r>
            <a:endParaRPr lang="en-US" sz="1800" b="0" i="0" dirty="0">
              <a:effectLst/>
            </a:endParaRPr>
          </a:p>
          <a:p>
            <a:pPr>
              <a:buFont typeface="Arial" panose="020B0604020202020204" pitchFamily="34" charset="0"/>
              <a:buChar char="•"/>
            </a:pPr>
            <a:endParaRPr lang="en-US" sz="2000" dirty="0"/>
          </a:p>
          <a:p>
            <a:pPr>
              <a:buFont typeface="Arial" panose="020B0604020202020204" pitchFamily="34" charset="0"/>
              <a:buChar char="•"/>
            </a:pPr>
            <a:r>
              <a:rPr lang="en-US" sz="2000" i="0" dirty="0">
                <a:effectLst/>
              </a:rPr>
              <a:t>Competency is </a:t>
            </a:r>
            <a:r>
              <a:rPr lang="en-US" sz="2000" i="0" u="sng" dirty="0">
                <a:effectLst/>
              </a:rPr>
              <a:t>NOT</a:t>
            </a:r>
            <a:r>
              <a:rPr lang="en-US" sz="2000" i="0" dirty="0">
                <a:effectLst/>
              </a:rPr>
              <a:t> assessed via an education module with a post-test.</a:t>
            </a:r>
          </a:p>
          <a:p>
            <a:pPr lvl="1"/>
            <a:r>
              <a:rPr lang="en-US" sz="2000" i="0" dirty="0">
                <a:effectLst/>
              </a:rPr>
              <a:t>An education module with just a post-test measures </a:t>
            </a:r>
            <a:r>
              <a:rPr lang="en-US" sz="2000" i="0" u="sng" dirty="0">
                <a:effectLst/>
              </a:rPr>
              <a:t>knowledge</a:t>
            </a:r>
            <a:r>
              <a:rPr lang="en-US" sz="2000" i="0" dirty="0">
                <a:effectLst/>
              </a:rPr>
              <a:t>, not competence or proficiency. </a:t>
            </a:r>
          </a:p>
          <a:p>
            <a:pPr lvl="1"/>
            <a:endParaRPr lang="en-US" sz="1800" dirty="0"/>
          </a:p>
          <a:p>
            <a:pPr marL="0" indent="0" algn="r">
              <a:buNone/>
            </a:pPr>
            <a:endParaRPr lang="en-US" sz="1100" dirty="0"/>
          </a:p>
        </p:txBody>
      </p:sp>
      <p:pic>
        <p:nvPicPr>
          <p:cNvPr id="5" name="Picture 4" descr="Diagram&#10;&#10;Description automatically generated">
            <a:extLst>
              <a:ext uri="{FF2B5EF4-FFF2-40B4-BE49-F238E27FC236}">
                <a16:creationId xmlns:a16="http://schemas.microsoft.com/office/drawing/2014/main" id="{D6A56C45-9DEE-AFF7-8600-85C55520DB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5120" y="1059327"/>
            <a:ext cx="4957638" cy="4353707"/>
          </a:xfrm>
          <a:prstGeom prst="rect">
            <a:avLst/>
          </a:prstGeom>
        </p:spPr>
      </p:pic>
      <p:sp>
        <p:nvSpPr>
          <p:cNvPr id="18" name="Rectangle 11">
            <a:extLst>
              <a:ext uri="{FF2B5EF4-FFF2-40B4-BE49-F238E27FC236}">
                <a16:creationId xmlns:a16="http://schemas.microsoft.com/office/drawing/2014/main" id="{A344AAA5-41F4-4862-97EF-688D31DC7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85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3">
            <a:extLst>
              <a:ext uri="{FF2B5EF4-FFF2-40B4-BE49-F238E27FC236}">
                <a16:creationId xmlns:a16="http://schemas.microsoft.com/office/drawing/2014/main" id="{69E1A62C-2AAF-4B3E-8CDB-65E237080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26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2450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4A24FA-2F3C-6947-3CC2-AFEF4CE924F5}"/>
              </a:ext>
            </a:extLst>
          </p:cNvPr>
          <p:cNvSpPr>
            <a:spLocks noGrp="1"/>
          </p:cNvSpPr>
          <p:nvPr>
            <p:ph type="title"/>
          </p:nvPr>
        </p:nvSpPr>
        <p:spPr/>
        <p:txBody>
          <a:bodyPr/>
          <a:lstStyle/>
          <a:p>
            <a:r>
              <a:rPr lang="en-US" dirty="0"/>
              <a:t>Competency Evaluation</a:t>
            </a:r>
          </a:p>
        </p:txBody>
      </p:sp>
      <p:sp>
        <p:nvSpPr>
          <p:cNvPr id="3" name="Content Placeholder 2">
            <a:extLst>
              <a:ext uri="{FF2B5EF4-FFF2-40B4-BE49-F238E27FC236}">
                <a16:creationId xmlns:a16="http://schemas.microsoft.com/office/drawing/2014/main" id="{D1ED9ABC-8038-92BC-BC46-C16BB26BED58}"/>
              </a:ext>
            </a:extLst>
          </p:cNvPr>
          <p:cNvSpPr>
            <a:spLocks noGrp="1"/>
          </p:cNvSpPr>
          <p:nvPr>
            <p:ph sz="half" idx="1"/>
          </p:nvPr>
        </p:nvSpPr>
        <p:spPr/>
        <p:txBody>
          <a:bodyPr>
            <a:normAutofit/>
          </a:bodyPr>
          <a:lstStyle/>
          <a:p>
            <a:pPr algn="l">
              <a:buFont typeface="Arial" panose="020B0604020202020204" pitchFamily="34" charset="0"/>
              <a:buChar char="•"/>
            </a:pPr>
            <a:r>
              <a:rPr lang="en-US" sz="2400" i="0" dirty="0">
                <a:solidFill>
                  <a:srgbClr val="111111"/>
                </a:solidFill>
                <a:effectLst/>
              </a:rPr>
              <a:t>Competency is best assessed via return demonstration and observation. </a:t>
            </a:r>
          </a:p>
          <a:p>
            <a:pPr algn="l">
              <a:buFont typeface="Arial" panose="020B0604020202020204" pitchFamily="34" charset="0"/>
              <a:buChar char="•"/>
            </a:pPr>
            <a:r>
              <a:rPr lang="en-US" sz="2400" i="0" dirty="0">
                <a:solidFill>
                  <a:srgbClr val="111111"/>
                </a:solidFill>
                <a:effectLst/>
              </a:rPr>
              <a:t>Additional methods include, but are not limited to:</a:t>
            </a:r>
          </a:p>
          <a:p>
            <a:pPr lvl="1"/>
            <a:r>
              <a:rPr lang="en-US" i="0" dirty="0">
                <a:solidFill>
                  <a:srgbClr val="111111"/>
                </a:solidFill>
                <a:effectLst/>
              </a:rPr>
              <a:t> simulation,</a:t>
            </a:r>
          </a:p>
          <a:p>
            <a:pPr lvl="1"/>
            <a:r>
              <a:rPr lang="en-US" i="0" dirty="0">
                <a:solidFill>
                  <a:srgbClr val="111111"/>
                </a:solidFill>
                <a:effectLst/>
              </a:rPr>
              <a:t> </a:t>
            </a:r>
            <a:r>
              <a:rPr lang="en-US" dirty="0">
                <a:solidFill>
                  <a:srgbClr val="111111"/>
                </a:solidFill>
              </a:rPr>
              <a:t>role playing</a:t>
            </a:r>
            <a:r>
              <a:rPr lang="en-US" i="0" dirty="0">
                <a:solidFill>
                  <a:srgbClr val="111111"/>
                </a:solidFill>
                <a:effectLst/>
              </a:rPr>
              <a:t>  </a:t>
            </a:r>
          </a:p>
          <a:p>
            <a:pPr lvl="1"/>
            <a:r>
              <a:rPr lang="en-US" dirty="0">
                <a:solidFill>
                  <a:srgbClr val="111111"/>
                </a:solidFill>
              </a:rPr>
              <a:t> </a:t>
            </a:r>
            <a:r>
              <a:rPr lang="en-US" i="0" dirty="0">
                <a:solidFill>
                  <a:srgbClr val="111111"/>
                </a:solidFill>
                <a:effectLst/>
              </a:rPr>
              <a:t>case studies</a:t>
            </a:r>
          </a:p>
          <a:p>
            <a:pPr lvl="1"/>
            <a:r>
              <a:rPr lang="en-US" dirty="0">
                <a:solidFill>
                  <a:srgbClr val="111111"/>
                </a:solidFill>
              </a:rPr>
              <a:t> observations during resident care</a:t>
            </a:r>
            <a:endParaRPr lang="en-US" i="0" dirty="0">
              <a:solidFill>
                <a:srgbClr val="111111"/>
              </a:solidFill>
              <a:effectLst/>
            </a:endParaRPr>
          </a:p>
          <a:p>
            <a:endParaRPr lang="en-US" dirty="0"/>
          </a:p>
        </p:txBody>
      </p:sp>
      <p:pic>
        <p:nvPicPr>
          <p:cNvPr id="7" name="Content Placeholder 6">
            <a:extLst>
              <a:ext uri="{FF2B5EF4-FFF2-40B4-BE49-F238E27FC236}">
                <a16:creationId xmlns:a16="http://schemas.microsoft.com/office/drawing/2014/main" id="{518ED0D4-8EA3-8A10-BEB6-422E3CA9151B}"/>
              </a:ext>
            </a:extLst>
          </p:cNvPr>
          <p:cNvPicPr>
            <a:picLocks noGrp="1" noChangeAspect="1"/>
          </p:cNvPicPr>
          <p:nvPr>
            <p:ph sz="half" idx="2"/>
          </p:nvPr>
        </p:nvPicPr>
        <p:blipFill>
          <a:blip r:embed="rId2"/>
          <a:stretch>
            <a:fillRect/>
          </a:stretch>
        </p:blipFill>
        <p:spPr>
          <a:xfrm>
            <a:off x="6272212" y="2158206"/>
            <a:ext cx="4981575" cy="3686175"/>
          </a:xfrm>
        </p:spPr>
      </p:pic>
    </p:spTree>
    <p:extLst>
      <p:ext uri="{BB962C8B-B14F-4D97-AF65-F5344CB8AC3E}">
        <p14:creationId xmlns:p14="http://schemas.microsoft.com/office/powerpoint/2010/main" val="1121081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270A1-2343-A0C8-C732-2555A05F80C0}"/>
              </a:ext>
            </a:extLst>
          </p:cNvPr>
          <p:cNvSpPr>
            <a:spLocks noGrp="1"/>
          </p:cNvSpPr>
          <p:nvPr>
            <p:ph type="title"/>
          </p:nvPr>
        </p:nvSpPr>
        <p:spPr/>
        <p:txBody>
          <a:bodyPr/>
          <a:lstStyle/>
          <a:p>
            <a:r>
              <a:rPr lang="en-US" dirty="0"/>
              <a:t>Competency Evaluation Examples</a:t>
            </a:r>
          </a:p>
        </p:txBody>
      </p:sp>
      <p:pic>
        <p:nvPicPr>
          <p:cNvPr id="7" name="Content Placeholder 6">
            <a:extLst>
              <a:ext uri="{FF2B5EF4-FFF2-40B4-BE49-F238E27FC236}">
                <a16:creationId xmlns:a16="http://schemas.microsoft.com/office/drawing/2014/main" id="{F9918BDC-9CBB-EB46-B160-AB906F4EA121}"/>
              </a:ext>
            </a:extLst>
          </p:cNvPr>
          <p:cNvPicPr>
            <a:picLocks noGrp="1" noChangeAspect="1"/>
          </p:cNvPicPr>
          <p:nvPr>
            <p:ph sz="half" idx="1"/>
          </p:nvPr>
        </p:nvPicPr>
        <p:blipFill>
          <a:blip r:embed="rId2"/>
          <a:stretch>
            <a:fillRect/>
          </a:stretch>
        </p:blipFill>
        <p:spPr>
          <a:xfrm>
            <a:off x="1290320" y="1536637"/>
            <a:ext cx="3870989" cy="4833366"/>
          </a:xfrm>
        </p:spPr>
      </p:pic>
      <p:pic>
        <p:nvPicPr>
          <p:cNvPr id="9" name="Content Placeholder 8">
            <a:extLst>
              <a:ext uri="{FF2B5EF4-FFF2-40B4-BE49-F238E27FC236}">
                <a16:creationId xmlns:a16="http://schemas.microsoft.com/office/drawing/2014/main" id="{D3E1EB08-123B-2780-2213-886249CF8F20}"/>
              </a:ext>
            </a:extLst>
          </p:cNvPr>
          <p:cNvPicPr>
            <a:picLocks noGrp="1" noChangeAspect="1"/>
          </p:cNvPicPr>
          <p:nvPr>
            <p:ph sz="half" idx="2"/>
          </p:nvPr>
        </p:nvPicPr>
        <p:blipFill>
          <a:blip r:embed="rId3"/>
          <a:stretch>
            <a:fillRect/>
          </a:stretch>
        </p:blipFill>
        <p:spPr>
          <a:xfrm>
            <a:off x="6096000" y="1457008"/>
            <a:ext cx="5031189" cy="4906963"/>
          </a:xfrm>
        </p:spPr>
      </p:pic>
    </p:spTree>
    <p:extLst>
      <p:ext uri="{BB962C8B-B14F-4D97-AF65-F5344CB8AC3E}">
        <p14:creationId xmlns:p14="http://schemas.microsoft.com/office/powerpoint/2010/main" val="2898728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32871-E8A9-05C3-477E-5272EF983CF4}"/>
              </a:ext>
            </a:extLst>
          </p:cNvPr>
          <p:cNvSpPr>
            <a:spLocks noGrp="1"/>
          </p:cNvSpPr>
          <p:nvPr>
            <p:ph type="title"/>
          </p:nvPr>
        </p:nvSpPr>
        <p:spPr/>
        <p:txBody>
          <a:bodyPr/>
          <a:lstStyle/>
          <a:p>
            <a:r>
              <a:rPr lang="en-US" dirty="0"/>
              <a:t>Breakout Discussion</a:t>
            </a:r>
          </a:p>
        </p:txBody>
      </p:sp>
      <p:sp>
        <p:nvSpPr>
          <p:cNvPr id="3" name="Content Placeholder 2">
            <a:extLst>
              <a:ext uri="{FF2B5EF4-FFF2-40B4-BE49-F238E27FC236}">
                <a16:creationId xmlns:a16="http://schemas.microsoft.com/office/drawing/2014/main" id="{6307081D-0846-F393-EC39-5D3EFAAB4B47}"/>
              </a:ext>
            </a:extLst>
          </p:cNvPr>
          <p:cNvSpPr>
            <a:spLocks noGrp="1"/>
          </p:cNvSpPr>
          <p:nvPr>
            <p:ph idx="1"/>
          </p:nvPr>
        </p:nvSpPr>
        <p:spPr/>
        <p:txBody>
          <a:bodyPr/>
          <a:lstStyle/>
          <a:p>
            <a:r>
              <a:rPr lang="en-US" dirty="0"/>
              <a:t>Given the list of barriers, how could you address those issues with your fellow staff?</a:t>
            </a:r>
          </a:p>
          <a:p>
            <a:r>
              <a:rPr lang="en-US" dirty="0"/>
              <a:t>What part of determining competence (knowledge, skills, attributes) do you find hardest to assess and/or change?</a:t>
            </a:r>
          </a:p>
          <a:p>
            <a:r>
              <a:rPr lang="en-US" dirty="0"/>
              <a:t>What processes do you use to facilitate the competency testing of  healthcare workers in various skills?</a:t>
            </a:r>
          </a:p>
        </p:txBody>
      </p:sp>
    </p:spTree>
    <p:extLst>
      <p:ext uri="{BB962C8B-B14F-4D97-AF65-F5344CB8AC3E}">
        <p14:creationId xmlns:p14="http://schemas.microsoft.com/office/powerpoint/2010/main" val="15062152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9CD98-1B5B-4B40-F8CD-98067FD2AB7C}"/>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68900751-109F-F230-FD3C-6022684AC5B9}"/>
              </a:ext>
            </a:extLst>
          </p:cNvPr>
          <p:cNvSpPr>
            <a:spLocks noGrp="1"/>
          </p:cNvSpPr>
          <p:nvPr>
            <p:ph idx="1"/>
          </p:nvPr>
        </p:nvSpPr>
        <p:spPr/>
        <p:txBody>
          <a:bodyPr>
            <a:normAutofit fontScale="92500" lnSpcReduction="10000"/>
          </a:bodyPr>
          <a:lstStyle/>
          <a:p>
            <a:r>
              <a:rPr lang="en-US" sz="2000" dirty="0">
                <a:solidFill>
                  <a:srgbClr val="333333"/>
                </a:solidFill>
              </a:rPr>
              <a:t>Bleich, Corey, </a:t>
            </a:r>
            <a:r>
              <a:rPr lang="en-US" sz="2000" dirty="0" err="1">
                <a:solidFill>
                  <a:srgbClr val="333333"/>
                </a:solidFill>
              </a:rPr>
              <a:t>edgepoint</a:t>
            </a:r>
            <a:r>
              <a:rPr lang="en-US" sz="2000" dirty="0">
                <a:solidFill>
                  <a:srgbClr val="333333"/>
                </a:solidFill>
              </a:rPr>
              <a:t> learning, “</a:t>
            </a:r>
            <a:r>
              <a:rPr lang="en-US" sz="2000" i="0" dirty="0">
                <a:effectLst/>
                <a:hlinkClick r:id="rId3"/>
              </a:rPr>
              <a:t>How To Roll Out PPE Training To Your Employees</a:t>
            </a:r>
            <a:r>
              <a:rPr lang="en-US" sz="2000" i="0" dirty="0">
                <a:effectLst/>
              </a:rPr>
              <a:t>”</a:t>
            </a:r>
            <a:endParaRPr lang="en-US" sz="2000" i="0" dirty="0">
              <a:solidFill>
                <a:srgbClr val="333333"/>
              </a:solidFill>
              <a:effectLst/>
            </a:endParaRPr>
          </a:p>
          <a:p>
            <a:r>
              <a:rPr lang="en-US" sz="2000" i="0" dirty="0" err="1">
                <a:solidFill>
                  <a:srgbClr val="333333"/>
                </a:solidFill>
                <a:effectLst/>
              </a:rPr>
              <a:t>CardinalHealth</a:t>
            </a:r>
            <a:r>
              <a:rPr lang="en-US" sz="2000" i="0" dirty="0">
                <a:solidFill>
                  <a:srgbClr val="333333"/>
                </a:solidFill>
                <a:effectLst/>
              </a:rPr>
              <a:t>, “</a:t>
            </a:r>
            <a:r>
              <a:rPr lang="en-US" sz="2000" i="0" dirty="0">
                <a:solidFill>
                  <a:srgbClr val="333333"/>
                </a:solidFill>
                <a:effectLst/>
                <a:hlinkClick r:id="rId4"/>
              </a:rPr>
              <a:t>The importance of staff training for proper PPE use</a:t>
            </a:r>
            <a:r>
              <a:rPr lang="en-US" sz="2000" i="0" dirty="0">
                <a:solidFill>
                  <a:srgbClr val="333333"/>
                </a:solidFill>
                <a:effectLst/>
              </a:rPr>
              <a:t>”, March 22, 2022</a:t>
            </a:r>
          </a:p>
          <a:p>
            <a:r>
              <a:rPr lang="en-US" sz="2000" dirty="0">
                <a:solidFill>
                  <a:srgbClr val="333333"/>
                </a:solidFill>
              </a:rPr>
              <a:t>CDC, </a:t>
            </a:r>
            <a:r>
              <a:rPr lang="en-US" sz="2000" dirty="0">
                <a:solidFill>
                  <a:srgbClr val="333333"/>
                </a:solidFill>
                <a:hlinkClick r:id="rId5"/>
              </a:rPr>
              <a:t>Personal Protective Equipment Course WB 4225</a:t>
            </a:r>
            <a:r>
              <a:rPr lang="en-US" sz="2000" dirty="0">
                <a:solidFill>
                  <a:srgbClr val="333333"/>
                </a:solidFill>
              </a:rPr>
              <a:t>:</a:t>
            </a:r>
          </a:p>
          <a:p>
            <a:pPr lvl="1"/>
            <a:r>
              <a:rPr lang="en-US" sz="1600" dirty="0">
                <a:solidFill>
                  <a:srgbClr val="333333"/>
                </a:solidFill>
              </a:rPr>
              <a:t>PPE 103: “Training Frontline Health Care Professionals and Auditing Practices</a:t>
            </a:r>
            <a:r>
              <a:rPr lang="en-US" sz="1600" dirty="0"/>
              <a:t>”, </a:t>
            </a:r>
          </a:p>
          <a:p>
            <a:pPr lvl="1"/>
            <a:r>
              <a:rPr lang="en-US" sz="1600" i="0" dirty="0">
                <a:solidFill>
                  <a:srgbClr val="333333"/>
                </a:solidFill>
                <a:effectLst/>
              </a:rPr>
              <a:t>PPE 104: “Auditing and Feedback of PPE Use”</a:t>
            </a:r>
          </a:p>
          <a:p>
            <a:r>
              <a:rPr lang="en-US" sz="2000" dirty="0">
                <a:solidFill>
                  <a:srgbClr val="333333"/>
                </a:solidFill>
              </a:rPr>
              <a:t>CMS </a:t>
            </a:r>
            <a:r>
              <a:rPr lang="en-US" sz="2000" dirty="0"/>
              <a:t>State Operations Manual Appendix PP - Guidance to Surveyors for Long Term Care Facilities</a:t>
            </a:r>
            <a:endParaRPr lang="en-US" sz="2000" i="0" dirty="0">
              <a:solidFill>
                <a:srgbClr val="333333"/>
              </a:solidFill>
              <a:effectLst/>
            </a:endParaRPr>
          </a:p>
          <a:p>
            <a:r>
              <a:rPr lang="en-US" sz="2000" dirty="0"/>
              <a:t>Kang J, O’Donnell JM, Colaianne B, Bircher N, Ren D, and Smith KJ. Use of personal protective equipment among health care personnel: results of clinical observations and simulations. Am J Infect Control 45(1):17-23.</a:t>
            </a:r>
          </a:p>
          <a:p>
            <a:r>
              <a:rPr lang="en-US" sz="2000" dirty="0"/>
              <a:t>NC SPICE, “</a:t>
            </a:r>
            <a:r>
              <a:rPr lang="en-US" sz="2000" dirty="0">
                <a:hlinkClick r:id="rId6"/>
              </a:rPr>
              <a:t>Personal Protective Equipment (PPE) Competency Validation</a:t>
            </a:r>
            <a:r>
              <a:rPr lang="en-US" sz="2000" dirty="0"/>
              <a:t>” and “</a:t>
            </a:r>
            <a:r>
              <a:rPr lang="en-US" sz="2000" dirty="0">
                <a:hlinkClick r:id="rId7"/>
              </a:rPr>
              <a:t>Hand Hygiene Competency Validation</a:t>
            </a:r>
            <a:r>
              <a:rPr lang="en-US" sz="2000" dirty="0"/>
              <a:t>”</a:t>
            </a:r>
          </a:p>
          <a:p>
            <a:r>
              <a:rPr lang="en-US" sz="2000" dirty="0">
                <a:hlinkClick r:id="rId8"/>
              </a:rPr>
              <a:t>OSHA Standard 1920.132 General Requirements</a:t>
            </a:r>
            <a:endParaRPr lang="en-US" sz="2000" dirty="0"/>
          </a:p>
          <a:p>
            <a:r>
              <a:rPr lang="en-US" sz="2000" dirty="0"/>
              <a:t>Wound Reference, “</a:t>
            </a:r>
            <a:r>
              <a:rPr lang="en-US" sz="2000" b="0" i="0" dirty="0">
                <a:solidFill>
                  <a:srgbClr val="111111"/>
                </a:solidFill>
                <a:effectLst/>
                <a:hlinkClick r:id="rId9"/>
              </a:rPr>
              <a:t>Quality of Care Requires Ongoing Competency Evaluations</a:t>
            </a:r>
            <a:r>
              <a:rPr lang="en-US" sz="2000" b="0" i="0" dirty="0">
                <a:solidFill>
                  <a:srgbClr val="111111"/>
                </a:solidFill>
                <a:effectLst/>
              </a:rPr>
              <a:t>”, February 14, 2022</a:t>
            </a:r>
          </a:p>
          <a:p>
            <a:endParaRPr lang="en-US" sz="2000" dirty="0"/>
          </a:p>
          <a:p>
            <a:endParaRPr lang="en-US" sz="2000" dirty="0"/>
          </a:p>
          <a:p>
            <a:endParaRPr lang="en-US" sz="2800" i="0" dirty="0">
              <a:solidFill>
                <a:srgbClr val="333333"/>
              </a:solidFill>
              <a:effectLst/>
            </a:endParaRPr>
          </a:p>
          <a:p>
            <a:endParaRPr lang="en-US" dirty="0"/>
          </a:p>
        </p:txBody>
      </p:sp>
    </p:spTree>
    <p:extLst>
      <p:ext uri="{BB962C8B-B14F-4D97-AF65-F5344CB8AC3E}">
        <p14:creationId xmlns:p14="http://schemas.microsoft.com/office/powerpoint/2010/main" val="3041021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73670-38A3-727A-1FE9-89DCFF5867BF}"/>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CEA3DD4B-A34C-6553-D533-AE7D63F84835}"/>
              </a:ext>
            </a:extLst>
          </p:cNvPr>
          <p:cNvSpPr>
            <a:spLocks noGrp="1"/>
          </p:cNvSpPr>
          <p:nvPr>
            <p:ph idx="1"/>
          </p:nvPr>
        </p:nvSpPr>
        <p:spPr/>
        <p:txBody>
          <a:bodyPr/>
          <a:lstStyle/>
          <a:p>
            <a:pPr marL="0" marR="0" indent="0" fontAlgn="base">
              <a:spcBef>
                <a:spcPts val="0"/>
              </a:spcBef>
              <a:spcAft>
                <a:spcPts val="0"/>
              </a:spcAft>
              <a:buNone/>
            </a:pPr>
            <a:r>
              <a:rPr lang="en-US" dirty="0">
                <a:effectLst/>
                <a:ea typeface="Times New Roman" panose="02020603050405020304" pitchFamily="18" charset="0"/>
                <a:cs typeface="Segoe UI" panose="020B0502040204020203" pitchFamily="34" charset="0"/>
              </a:rPr>
              <a:t>By the end of this session, participants will be able to:  </a:t>
            </a:r>
            <a:endParaRPr lang="en-US" dirty="0">
              <a:effectLst/>
              <a:ea typeface="Times New Roman" panose="02020603050405020304" pitchFamily="18" charset="0"/>
            </a:endParaRPr>
          </a:p>
          <a:p>
            <a:pPr lvl="1" fontAlgn="base">
              <a:spcBef>
                <a:spcPts val="0"/>
              </a:spcBef>
              <a:buSzPts val="1000"/>
              <a:tabLst>
                <a:tab pos="457200" algn="l"/>
              </a:tabLst>
            </a:pPr>
            <a:r>
              <a:rPr lang="en-US" dirty="0">
                <a:effectLst/>
                <a:ea typeface="Times New Roman" panose="02020603050405020304" pitchFamily="18" charset="0"/>
                <a:cs typeface="Segoe UI" panose="020B0502040204020203" pitchFamily="34" charset="0"/>
              </a:rPr>
              <a:t>List 2 reasons why training staff on use of PPE is important for infection control. </a:t>
            </a:r>
            <a:endParaRPr lang="en-US" dirty="0">
              <a:effectLst/>
              <a:ea typeface="Times New Roman" panose="02020603050405020304" pitchFamily="18" charset="0"/>
            </a:endParaRPr>
          </a:p>
          <a:p>
            <a:pPr lvl="1" fontAlgn="base">
              <a:spcBef>
                <a:spcPts val="0"/>
              </a:spcBef>
              <a:buSzPts val="1000"/>
              <a:tabLst>
                <a:tab pos="457200" algn="l"/>
              </a:tabLst>
            </a:pPr>
            <a:r>
              <a:rPr lang="en-US" dirty="0">
                <a:effectLst/>
                <a:ea typeface="Times New Roman" panose="02020603050405020304" pitchFamily="18" charset="0"/>
                <a:cs typeface="Segoe UI" panose="020B0502040204020203" pitchFamily="34" charset="0"/>
              </a:rPr>
              <a:t>Describe 2 ways that training can be conducted on use of PPE.</a:t>
            </a:r>
          </a:p>
          <a:p>
            <a:pPr lvl="1" fontAlgn="base">
              <a:spcBef>
                <a:spcPts val="0"/>
              </a:spcBef>
              <a:buSzPts val="1000"/>
              <a:tabLst>
                <a:tab pos="457200" algn="l"/>
              </a:tabLst>
            </a:pPr>
            <a:r>
              <a:rPr lang="en-US" dirty="0">
                <a:effectLst/>
                <a:ea typeface="Times New Roman" panose="02020603050405020304" pitchFamily="18" charset="0"/>
                <a:cs typeface="Segoe UI" panose="020B0502040204020203" pitchFamily="34" charset="0"/>
              </a:rPr>
              <a:t>Explain how to perform competency evaluation of staff use of PPE.  </a:t>
            </a:r>
            <a:endParaRPr lang="en-US" dirty="0">
              <a:effectLst/>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892744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FF297-78FE-6C2F-0021-9038E727B120}"/>
              </a:ext>
            </a:extLst>
          </p:cNvPr>
          <p:cNvSpPr>
            <a:spLocks noGrp="1"/>
          </p:cNvSpPr>
          <p:nvPr>
            <p:ph type="title"/>
          </p:nvPr>
        </p:nvSpPr>
        <p:spPr/>
        <p:txBody>
          <a:bodyPr/>
          <a:lstStyle/>
          <a:p>
            <a:r>
              <a:rPr lang="en-US" dirty="0"/>
              <a:t>Key Educational Takeaways</a:t>
            </a:r>
          </a:p>
        </p:txBody>
      </p:sp>
      <p:sp>
        <p:nvSpPr>
          <p:cNvPr id="3" name="Content Placeholder 2">
            <a:extLst>
              <a:ext uri="{FF2B5EF4-FFF2-40B4-BE49-F238E27FC236}">
                <a16:creationId xmlns:a16="http://schemas.microsoft.com/office/drawing/2014/main" id="{B20910F2-73CB-C082-02EF-E4DA61E3BCB1}"/>
              </a:ext>
            </a:extLst>
          </p:cNvPr>
          <p:cNvSpPr>
            <a:spLocks noGrp="1"/>
          </p:cNvSpPr>
          <p:nvPr>
            <p:ph idx="1"/>
          </p:nvPr>
        </p:nvSpPr>
        <p:spPr/>
        <p:txBody>
          <a:bodyPr/>
          <a:lstStyle/>
          <a:p>
            <a:pPr fontAlgn="base">
              <a:spcBef>
                <a:spcPts val="0"/>
              </a:spcBef>
              <a:buSzPts val="1000"/>
              <a:tabLst>
                <a:tab pos="457200" algn="l"/>
              </a:tabLst>
            </a:pPr>
            <a:r>
              <a:rPr lang="en-US" sz="2000" dirty="0">
                <a:effectLst/>
                <a:ea typeface="Times New Roman" panose="02020603050405020304" pitchFamily="18" charset="0"/>
                <a:cs typeface="Segoe UI" panose="020B0502040204020203" pitchFamily="34" charset="0"/>
              </a:rPr>
              <a:t>Proper use of PPE protects the healthcare worker from germs and prevents the transmission of germs to residents’</a:t>
            </a:r>
          </a:p>
          <a:p>
            <a:pPr fontAlgn="base">
              <a:spcBef>
                <a:spcPts val="0"/>
              </a:spcBef>
              <a:buSzPts val="1000"/>
              <a:tabLst>
                <a:tab pos="457200" algn="l"/>
              </a:tabLst>
            </a:pPr>
            <a:endParaRPr lang="en-US" sz="2000" dirty="0">
              <a:effectLst/>
              <a:ea typeface="Times New Roman" panose="02020603050405020304" pitchFamily="18" charset="0"/>
            </a:endParaRPr>
          </a:p>
          <a:p>
            <a:pPr fontAlgn="base">
              <a:spcBef>
                <a:spcPts val="0"/>
              </a:spcBef>
              <a:buSzPts val="1000"/>
              <a:tabLst>
                <a:tab pos="457200" algn="l"/>
              </a:tabLst>
            </a:pPr>
            <a:r>
              <a:rPr lang="en-US" sz="2000" dirty="0">
                <a:effectLst/>
                <a:ea typeface="Times New Roman" panose="02020603050405020304" pitchFamily="18" charset="0"/>
                <a:cs typeface="Segoe UI" panose="020B0502040204020203" pitchFamily="34" charset="0"/>
              </a:rPr>
              <a:t>Facilities are required by OSHA and CMS to train healthcare workers on correct use of PPE.  </a:t>
            </a:r>
          </a:p>
          <a:p>
            <a:pPr fontAlgn="base">
              <a:spcBef>
                <a:spcPts val="0"/>
              </a:spcBef>
              <a:buSzPts val="1000"/>
              <a:tabLst>
                <a:tab pos="457200" algn="l"/>
              </a:tabLst>
            </a:pPr>
            <a:endParaRPr lang="en-US" sz="2000" dirty="0">
              <a:effectLst/>
              <a:ea typeface="Times New Roman" panose="02020603050405020304" pitchFamily="18" charset="0"/>
            </a:endParaRPr>
          </a:p>
          <a:p>
            <a:pPr fontAlgn="base">
              <a:spcBef>
                <a:spcPts val="0"/>
              </a:spcBef>
              <a:buSzPts val="1000"/>
              <a:tabLst>
                <a:tab pos="457200" algn="l"/>
              </a:tabLst>
            </a:pPr>
            <a:r>
              <a:rPr lang="en-US" sz="2000" dirty="0">
                <a:effectLst/>
                <a:ea typeface="Times New Roman" panose="02020603050405020304" pitchFamily="18" charset="0"/>
                <a:cs typeface="Segoe UI" panose="020B0502040204020203" pitchFamily="34" charset="0"/>
              </a:rPr>
              <a:t>Various training methods can be used to train staff on use of PPE but training that involves active learning is best (demonstration, practice). </a:t>
            </a:r>
          </a:p>
          <a:p>
            <a:pPr fontAlgn="base">
              <a:spcBef>
                <a:spcPts val="0"/>
              </a:spcBef>
              <a:buSzPts val="1000"/>
              <a:tabLst>
                <a:tab pos="457200" algn="l"/>
              </a:tabLst>
            </a:pPr>
            <a:endParaRPr lang="en-US" sz="2000" dirty="0">
              <a:effectLst/>
              <a:ea typeface="Times New Roman" panose="02020603050405020304" pitchFamily="18" charset="0"/>
            </a:endParaRPr>
          </a:p>
          <a:p>
            <a:pPr fontAlgn="base">
              <a:spcBef>
                <a:spcPts val="0"/>
              </a:spcBef>
              <a:buSzPts val="1000"/>
              <a:tabLst>
                <a:tab pos="457200" algn="l"/>
              </a:tabLst>
            </a:pPr>
            <a:r>
              <a:rPr lang="en-US" sz="2000" dirty="0">
                <a:effectLst/>
                <a:ea typeface="Times New Roman" panose="02020603050405020304" pitchFamily="18" charset="0"/>
                <a:cs typeface="Segoe UI" panose="020B0502040204020203" pitchFamily="34" charset="0"/>
              </a:rPr>
              <a:t>Competency evaluation is needed to ensure healthcare workers correctly perform donning, doffing and use of PPE to ensure quality and safe resident care</a:t>
            </a:r>
            <a:endParaRPr lang="en-US" sz="2000" dirty="0">
              <a:effectLst/>
              <a:ea typeface="Times New Roman" panose="02020603050405020304" pitchFamily="18" charset="0"/>
            </a:endParaRPr>
          </a:p>
          <a:p>
            <a:endParaRPr lang="en-US" dirty="0"/>
          </a:p>
        </p:txBody>
      </p:sp>
    </p:spTree>
    <p:extLst>
      <p:ext uri="{BB962C8B-B14F-4D97-AF65-F5344CB8AC3E}">
        <p14:creationId xmlns:p14="http://schemas.microsoft.com/office/powerpoint/2010/main" val="2572953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22B65-F716-EB41-E115-43B014420DF8}"/>
              </a:ext>
            </a:extLst>
          </p:cNvPr>
          <p:cNvSpPr>
            <a:spLocks noGrp="1"/>
          </p:cNvSpPr>
          <p:nvPr>
            <p:ph type="title"/>
          </p:nvPr>
        </p:nvSpPr>
        <p:spPr/>
        <p:txBody>
          <a:bodyPr/>
          <a:lstStyle/>
          <a:p>
            <a:r>
              <a:rPr lang="en-US" dirty="0"/>
              <a:t>OSHA Standard  1910.132 Requirements</a:t>
            </a:r>
          </a:p>
        </p:txBody>
      </p:sp>
      <p:sp>
        <p:nvSpPr>
          <p:cNvPr id="3" name="Content Placeholder 2">
            <a:extLst>
              <a:ext uri="{FF2B5EF4-FFF2-40B4-BE49-F238E27FC236}">
                <a16:creationId xmlns:a16="http://schemas.microsoft.com/office/drawing/2014/main" id="{C4F07995-15A2-35A2-3276-22512CE8437A}"/>
              </a:ext>
            </a:extLst>
          </p:cNvPr>
          <p:cNvSpPr>
            <a:spLocks noGrp="1"/>
          </p:cNvSpPr>
          <p:nvPr>
            <p:ph idx="1"/>
          </p:nvPr>
        </p:nvSpPr>
        <p:spPr/>
        <p:txBody>
          <a:bodyPr>
            <a:normAutofit/>
          </a:bodyPr>
          <a:lstStyle/>
          <a:p>
            <a:pPr marL="0" indent="0">
              <a:buNone/>
            </a:pPr>
            <a:r>
              <a:rPr lang="en-US" sz="2000" b="0" i="0" dirty="0">
                <a:solidFill>
                  <a:srgbClr val="333333"/>
                </a:solidFill>
                <a:effectLst/>
              </a:rPr>
              <a:t>The employer shall provide training to each employee who is required by this section to use PPE. Each such employee shall be trained to know at least the following:</a:t>
            </a:r>
          </a:p>
          <a:p>
            <a:pPr lvl="1"/>
            <a:r>
              <a:rPr lang="en-US" sz="2000" b="0" i="0" dirty="0">
                <a:solidFill>
                  <a:srgbClr val="333333"/>
                </a:solidFill>
                <a:effectLst/>
              </a:rPr>
              <a:t>When PPE is necessary;</a:t>
            </a:r>
          </a:p>
          <a:p>
            <a:pPr lvl="1"/>
            <a:r>
              <a:rPr lang="en-US" sz="2000" b="0" i="0" dirty="0">
                <a:solidFill>
                  <a:srgbClr val="333333"/>
                </a:solidFill>
                <a:effectLst/>
              </a:rPr>
              <a:t>What PPE is necessary;</a:t>
            </a:r>
          </a:p>
          <a:p>
            <a:pPr lvl="1"/>
            <a:r>
              <a:rPr lang="en-US" sz="2000" b="0" i="0" dirty="0">
                <a:solidFill>
                  <a:srgbClr val="333333"/>
                </a:solidFill>
                <a:effectLst/>
              </a:rPr>
              <a:t>How to properly don, doff, adjust, and wear PPE;</a:t>
            </a:r>
          </a:p>
          <a:p>
            <a:pPr lvl="1"/>
            <a:r>
              <a:rPr lang="en-US" sz="2000" b="0" i="0" dirty="0">
                <a:solidFill>
                  <a:srgbClr val="333333"/>
                </a:solidFill>
                <a:effectLst/>
              </a:rPr>
              <a:t>The limitations of the PPE; and,</a:t>
            </a:r>
          </a:p>
          <a:p>
            <a:pPr lvl="1"/>
            <a:r>
              <a:rPr lang="en-US" sz="2000" b="0" i="0" dirty="0">
                <a:solidFill>
                  <a:srgbClr val="333333"/>
                </a:solidFill>
                <a:effectLst/>
              </a:rPr>
              <a:t>The proper care, maintenance, useful life and disposal of the PPE.</a:t>
            </a:r>
          </a:p>
          <a:p>
            <a:pPr marL="457200" lvl="1" indent="0">
              <a:buNone/>
            </a:pPr>
            <a:endParaRPr lang="en-US" sz="2000" b="0" i="0" dirty="0">
              <a:solidFill>
                <a:srgbClr val="333333"/>
              </a:solidFill>
              <a:effectLst/>
            </a:endParaRPr>
          </a:p>
          <a:p>
            <a:pPr marL="0" indent="0">
              <a:buNone/>
            </a:pPr>
            <a:r>
              <a:rPr lang="en-US" sz="2000" b="0" i="0" dirty="0">
                <a:solidFill>
                  <a:srgbClr val="333333"/>
                </a:solidFill>
                <a:effectLst/>
              </a:rPr>
              <a:t>Each affected employee shall demonstrate an understanding of the training and the ability to use PPE properly, before being allowed to perform work requiring the use of PPE.</a:t>
            </a:r>
          </a:p>
          <a:p>
            <a:pPr lvl="1"/>
            <a:r>
              <a:rPr lang="en-US" sz="2000" b="1" u="sng" dirty="0">
                <a:solidFill>
                  <a:srgbClr val="333333"/>
                </a:solidFill>
              </a:rPr>
              <a:t>Competency testing</a:t>
            </a:r>
            <a:endParaRPr lang="en-US" sz="2000" b="1" i="0" u="sng" dirty="0">
              <a:solidFill>
                <a:srgbClr val="333333"/>
              </a:solidFill>
              <a:effectLst/>
            </a:endParaRPr>
          </a:p>
        </p:txBody>
      </p:sp>
    </p:spTree>
    <p:extLst>
      <p:ext uri="{BB962C8B-B14F-4D97-AF65-F5344CB8AC3E}">
        <p14:creationId xmlns:p14="http://schemas.microsoft.com/office/powerpoint/2010/main" val="3142188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ADEF2-A25D-3CEA-9BFF-A5472293BB7B}"/>
              </a:ext>
            </a:extLst>
          </p:cNvPr>
          <p:cNvSpPr>
            <a:spLocks noGrp="1"/>
          </p:cNvSpPr>
          <p:nvPr>
            <p:ph type="title"/>
          </p:nvPr>
        </p:nvSpPr>
        <p:spPr/>
        <p:txBody>
          <a:bodyPr/>
          <a:lstStyle/>
          <a:p>
            <a:r>
              <a:rPr lang="en-US" dirty="0"/>
              <a:t>OSHA Standard</a:t>
            </a:r>
          </a:p>
        </p:txBody>
      </p:sp>
      <p:sp>
        <p:nvSpPr>
          <p:cNvPr id="3" name="Content Placeholder 2">
            <a:extLst>
              <a:ext uri="{FF2B5EF4-FFF2-40B4-BE49-F238E27FC236}">
                <a16:creationId xmlns:a16="http://schemas.microsoft.com/office/drawing/2014/main" id="{46F372DB-E1CB-7EC1-E800-659C89C24B8A}"/>
              </a:ext>
            </a:extLst>
          </p:cNvPr>
          <p:cNvSpPr>
            <a:spLocks noGrp="1"/>
          </p:cNvSpPr>
          <p:nvPr>
            <p:ph idx="1"/>
          </p:nvPr>
        </p:nvSpPr>
        <p:spPr/>
        <p:txBody>
          <a:bodyPr/>
          <a:lstStyle/>
          <a:p>
            <a:pPr marL="0" indent="0">
              <a:buNone/>
            </a:pPr>
            <a:r>
              <a:rPr lang="en-US" sz="2000" b="0" i="0" dirty="0">
                <a:solidFill>
                  <a:srgbClr val="333333"/>
                </a:solidFill>
                <a:effectLst/>
              </a:rPr>
              <a:t>When the employer has reason to believe that any affected employee who has already been trained does not have the understanding and skill required, the employer shall retrain each such employee. Circumstances where retraining is required include, but are not limited to, situations where:</a:t>
            </a:r>
          </a:p>
          <a:p>
            <a:pPr lvl="1"/>
            <a:r>
              <a:rPr lang="en-US" sz="1800" b="0" i="0" dirty="0">
                <a:solidFill>
                  <a:srgbClr val="333333"/>
                </a:solidFill>
                <a:effectLst/>
              </a:rPr>
              <a:t>Changes in the workplace render previous training obsolete; or</a:t>
            </a:r>
          </a:p>
          <a:p>
            <a:pPr lvl="1"/>
            <a:r>
              <a:rPr lang="en-US" sz="1800" b="0" i="0" dirty="0">
                <a:solidFill>
                  <a:srgbClr val="333333"/>
                </a:solidFill>
                <a:effectLst/>
              </a:rPr>
              <a:t>Changes in the types of PPE to be used render previous training obsolete; or</a:t>
            </a:r>
          </a:p>
          <a:p>
            <a:pPr lvl="1"/>
            <a:r>
              <a:rPr lang="en-US" sz="1800" b="0" i="0" dirty="0">
                <a:solidFill>
                  <a:srgbClr val="333333"/>
                </a:solidFill>
                <a:effectLst/>
              </a:rPr>
              <a:t>Inadequacies in an affected employee's knowledge or use of assigned PPE indicate that the employee has not retained the requisite understanding or skill.</a:t>
            </a:r>
            <a:endParaRPr lang="en-US" sz="1800" dirty="0"/>
          </a:p>
          <a:p>
            <a:pPr marL="0" indent="0">
              <a:buNone/>
            </a:pPr>
            <a:endParaRPr lang="en-US" dirty="0"/>
          </a:p>
        </p:txBody>
      </p:sp>
    </p:spTree>
    <p:extLst>
      <p:ext uri="{BB962C8B-B14F-4D97-AF65-F5344CB8AC3E}">
        <p14:creationId xmlns:p14="http://schemas.microsoft.com/office/powerpoint/2010/main" val="2661955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15A25-1A7F-8AFD-BC67-2D5754732EBF}"/>
              </a:ext>
            </a:extLst>
          </p:cNvPr>
          <p:cNvSpPr>
            <a:spLocks noGrp="1"/>
          </p:cNvSpPr>
          <p:nvPr>
            <p:ph type="title"/>
          </p:nvPr>
        </p:nvSpPr>
        <p:spPr/>
        <p:txBody>
          <a:bodyPr/>
          <a:lstStyle/>
          <a:p>
            <a:r>
              <a:rPr lang="en-US" dirty="0"/>
              <a:t>CMS F945 Training  483.95(e) Infection Control</a:t>
            </a:r>
          </a:p>
        </p:txBody>
      </p:sp>
      <p:sp>
        <p:nvSpPr>
          <p:cNvPr id="3" name="Content Placeholder 2">
            <a:extLst>
              <a:ext uri="{FF2B5EF4-FFF2-40B4-BE49-F238E27FC236}">
                <a16:creationId xmlns:a16="http://schemas.microsoft.com/office/drawing/2014/main" id="{13416B4B-D38B-4349-72B1-028370CF9B6D}"/>
              </a:ext>
            </a:extLst>
          </p:cNvPr>
          <p:cNvSpPr>
            <a:spLocks noGrp="1"/>
          </p:cNvSpPr>
          <p:nvPr>
            <p:ph idx="1"/>
          </p:nvPr>
        </p:nvSpPr>
        <p:spPr/>
        <p:txBody>
          <a:bodyPr>
            <a:normAutofit/>
          </a:bodyPr>
          <a:lstStyle/>
          <a:p>
            <a:r>
              <a:rPr lang="en-US" sz="2200" dirty="0"/>
              <a:t>A facility must include as part of its infection prevention and control program mandatory training that includes the written standards, policies, and procedures for the program as described at §483.80(a)(2).</a:t>
            </a:r>
          </a:p>
          <a:p>
            <a:pPr lvl="1"/>
            <a:r>
              <a:rPr lang="en-US" sz="2000" dirty="0"/>
              <a:t>Standard and transmission-based precautions to be followed to prevent spread of infections</a:t>
            </a:r>
          </a:p>
        </p:txBody>
      </p:sp>
    </p:spTree>
    <p:extLst>
      <p:ext uri="{BB962C8B-B14F-4D97-AF65-F5344CB8AC3E}">
        <p14:creationId xmlns:p14="http://schemas.microsoft.com/office/powerpoint/2010/main" val="3123856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EEE1F1-C6F4-A27F-6D14-B0A7009EA70A}"/>
              </a:ext>
            </a:extLst>
          </p:cNvPr>
          <p:cNvSpPr>
            <a:spLocks noGrp="1"/>
          </p:cNvSpPr>
          <p:nvPr>
            <p:ph type="title"/>
          </p:nvPr>
        </p:nvSpPr>
        <p:spPr/>
        <p:txBody>
          <a:bodyPr/>
          <a:lstStyle/>
          <a:p>
            <a:r>
              <a:rPr lang="en-US" dirty="0"/>
              <a:t>PPE Training</a:t>
            </a:r>
          </a:p>
        </p:txBody>
      </p:sp>
      <p:sp>
        <p:nvSpPr>
          <p:cNvPr id="3" name="Content Placeholder 2">
            <a:extLst>
              <a:ext uri="{FF2B5EF4-FFF2-40B4-BE49-F238E27FC236}">
                <a16:creationId xmlns:a16="http://schemas.microsoft.com/office/drawing/2014/main" id="{DE5DB9AA-C7C4-A812-9369-C78F6830F323}"/>
              </a:ext>
            </a:extLst>
          </p:cNvPr>
          <p:cNvSpPr>
            <a:spLocks noGrp="1"/>
          </p:cNvSpPr>
          <p:nvPr>
            <p:ph sz="half" idx="1"/>
          </p:nvPr>
        </p:nvSpPr>
        <p:spPr/>
        <p:txBody>
          <a:bodyPr>
            <a:normAutofit lnSpcReduction="10000"/>
          </a:bodyPr>
          <a:lstStyle/>
          <a:p>
            <a:r>
              <a:rPr lang="en-US" dirty="0"/>
              <a:t>Goals of PPE use are to protect the healthcare worker from germs and prevent transmission of those germs</a:t>
            </a:r>
          </a:p>
          <a:p>
            <a:r>
              <a:rPr lang="en-US" dirty="0"/>
              <a:t>Limitations of PPE include: </a:t>
            </a:r>
          </a:p>
          <a:p>
            <a:pPr lvl="1"/>
            <a:r>
              <a:rPr lang="en-US" dirty="0"/>
              <a:t>Correct fit</a:t>
            </a:r>
          </a:p>
          <a:p>
            <a:pPr lvl="1"/>
            <a:r>
              <a:rPr lang="en-US" dirty="0"/>
              <a:t>Wearing incorrect PPE in clinical situations (i.e.; wearing face mask during aerosolization procedure on COVID-19 resident)</a:t>
            </a:r>
          </a:p>
          <a:p>
            <a:pPr lvl="1"/>
            <a:r>
              <a:rPr lang="en-US" dirty="0"/>
              <a:t>Contamination from improper PPE removal</a:t>
            </a:r>
          </a:p>
        </p:txBody>
      </p:sp>
      <p:pic>
        <p:nvPicPr>
          <p:cNvPr id="11" name="Content Placeholder 10">
            <a:extLst>
              <a:ext uri="{FF2B5EF4-FFF2-40B4-BE49-F238E27FC236}">
                <a16:creationId xmlns:a16="http://schemas.microsoft.com/office/drawing/2014/main" id="{155620DC-535D-9494-32E1-5B9BCDBFB181}"/>
              </a:ext>
            </a:extLst>
          </p:cNvPr>
          <p:cNvPicPr>
            <a:picLocks noGrp="1" noChangeAspect="1"/>
          </p:cNvPicPr>
          <p:nvPr>
            <p:ph sz="half" idx="2"/>
          </p:nvPr>
        </p:nvPicPr>
        <p:blipFill>
          <a:blip r:embed="rId3"/>
          <a:stretch>
            <a:fillRect/>
          </a:stretch>
        </p:blipFill>
        <p:spPr>
          <a:xfrm>
            <a:off x="6390564" y="919678"/>
            <a:ext cx="5181600" cy="3733929"/>
          </a:xfrm>
        </p:spPr>
      </p:pic>
    </p:spTree>
    <p:extLst>
      <p:ext uri="{BB962C8B-B14F-4D97-AF65-F5344CB8AC3E}">
        <p14:creationId xmlns:p14="http://schemas.microsoft.com/office/powerpoint/2010/main" val="795012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0">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2">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2452B4-F83A-7E33-7BAB-D8CF41081BFC}"/>
              </a:ext>
            </a:extLst>
          </p:cNvPr>
          <p:cNvSpPr>
            <a:spLocks noGrp="1"/>
          </p:cNvSpPr>
          <p:nvPr>
            <p:ph type="title"/>
          </p:nvPr>
        </p:nvSpPr>
        <p:spPr>
          <a:xfrm>
            <a:off x="838199" y="585216"/>
            <a:ext cx="10805161" cy="1325563"/>
          </a:xfrm>
        </p:spPr>
        <p:txBody>
          <a:bodyPr vert="horz" lIns="91440" tIns="45720" rIns="91440" bIns="45720" rtlCol="0" anchor="ctr">
            <a:normAutofit/>
          </a:bodyPr>
          <a:lstStyle/>
          <a:p>
            <a:r>
              <a:rPr lang="en-US" dirty="0">
                <a:solidFill>
                  <a:schemeClr val="bg1"/>
                </a:solidFill>
              </a:rPr>
              <a:t>Barriers Identified by Healthcare Workers </a:t>
            </a:r>
            <a:r>
              <a:rPr lang="en-US" sz="1800" dirty="0">
                <a:solidFill>
                  <a:schemeClr val="bg1"/>
                </a:solidFill>
              </a:rPr>
              <a:t>(Kang, 2017)</a:t>
            </a:r>
          </a:p>
        </p:txBody>
      </p:sp>
      <p:pic>
        <p:nvPicPr>
          <p:cNvPr id="6" name="Picture 5">
            <a:extLst>
              <a:ext uri="{FF2B5EF4-FFF2-40B4-BE49-F238E27FC236}">
                <a16:creationId xmlns:a16="http://schemas.microsoft.com/office/drawing/2014/main" id="{B653A437-1439-5240-BFFA-D323AEB00D68}"/>
              </a:ext>
            </a:extLst>
          </p:cNvPr>
          <p:cNvPicPr>
            <a:picLocks noChangeAspect="1"/>
          </p:cNvPicPr>
          <p:nvPr/>
        </p:nvPicPr>
        <p:blipFill rotWithShape="1">
          <a:blip r:embed="rId3">
            <a:extLst>
              <a:ext uri="{28A0092B-C50C-407E-A947-70E740481C1C}">
                <a14:useLocalDpi xmlns:a14="http://schemas.microsoft.com/office/drawing/2010/main" val="0"/>
              </a:ext>
            </a:extLst>
          </a:blip>
          <a:srcRect r="-1" b="19908"/>
          <a:stretch/>
        </p:blipFill>
        <p:spPr>
          <a:xfrm>
            <a:off x="841248" y="2516777"/>
            <a:ext cx="6236208" cy="3660185"/>
          </a:xfrm>
          <a:prstGeom prst="rect">
            <a:avLst/>
          </a:prstGeom>
        </p:spPr>
      </p:pic>
      <p:sp>
        <p:nvSpPr>
          <p:cNvPr id="3" name="Content Placeholder 2">
            <a:extLst>
              <a:ext uri="{FF2B5EF4-FFF2-40B4-BE49-F238E27FC236}">
                <a16:creationId xmlns:a16="http://schemas.microsoft.com/office/drawing/2014/main" id="{620058B1-A81D-12D7-D1E3-B21156FD1657}"/>
              </a:ext>
            </a:extLst>
          </p:cNvPr>
          <p:cNvSpPr>
            <a:spLocks noGrp="1"/>
          </p:cNvSpPr>
          <p:nvPr>
            <p:ph sz="half" idx="1"/>
          </p:nvPr>
        </p:nvSpPr>
        <p:spPr>
          <a:xfrm>
            <a:off x="7546848" y="2516777"/>
            <a:ext cx="3803904" cy="3660185"/>
          </a:xfrm>
        </p:spPr>
        <p:txBody>
          <a:bodyPr vert="horz" lIns="91440" tIns="45720" rIns="91440" bIns="45720" rtlCol="0" anchor="ctr">
            <a:normAutofit/>
          </a:bodyPr>
          <a:lstStyle/>
          <a:p>
            <a:r>
              <a:rPr lang="en-US" sz="2200"/>
              <a:t>Time consuming</a:t>
            </a:r>
          </a:p>
          <a:p>
            <a:r>
              <a:rPr lang="en-US" sz="2200"/>
              <a:t>Cumbersome</a:t>
            </a:r>
          </a:p>
          <a:p>
            <a:r>
              <a:rPr lang="en-US" sz="2200"/>
              <a:t>Lack of training</a:t>
            </a:r>
          </a:p>
          <a:p>
            <a:r>
              <a:rPr lang="en-US" sz="2200"/>
              <a:t>Unsure of PPE effectiveness</a:t>
            </a:r>
          </a:p>
          <a:p>
            <a:r>
              <a:rPr lang="en-US" sz="2200"/>
              <a:t>Ecological concerns </a:t>
            </a:r>
          </a:p>
          <a:p>
            <a:r>
              <a:rPr lang="en-US" sz="2200"/>
              <a:t>Space (clean/contaminated)</a:t>
            </a:r>
          </a:p>
        </p:txBody>
      </p:sp>
    </p:spTree>
    <p:extLst>
      <p:ext uri="{BB962C8B-B14F-4D97-AF65-F5344CB8AC3E}">
        <p14:creationId xmlns:p14="http://schemas.microsoft.com/office/powerpoint/2010/main" val="3913153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08D1E-0625-FEE2-7BFB-834842A6AD87}"/>
              </a:ext>
            </a:extLst>
          </p:cNvPr>
          <p:cNvSpPr>
            <a:spLocks noGrp="1"/>
          </p:cNvSpPr>
          <p:nvPr>
            <p:ph type="title"/>
          </p:nvPr>
        </p:nvSpPr>
        <p:spPr/>
        <p:txBody>
          <a:bodyPr/>
          <a:lstStyle/>
          <a:p>
            <a:r>
              <a:rPr lang="en-US" dirty="0"/>
              <a:t>Developing Training</a:t>
            </a:r>
          </a:p>
        </p:txBody>
      </p:sp>
      <p:sp>
        <p:nvSpPr>
          <p:cNvPr id="3" name="Content Placeholder 2">
            <a:extLst>
              <a:ext uri="{FF2B5EF4-FFF2-40B4-BE49-F238E27FC236}">
                <a16:creationId xmlns:a16="http://schemas.microsoft.com/office/drawing/2014/main" id="{6CACD13F-C0CD-E3BF-E2E7-7F12BE1D6AAF}"/>
              </a:ext>
            </a:extLst>
          </p:cNvPr>
          <p:cNvSpPr>
            <a:spLocks noGrp="1"/>
          </p:cNvSpPr>
          <p:nvPr>
            <p:ph sz="half" idx="1"/>
          </p:nvPr>
        </p:nvSpPr>
        <p:spPr/>
        <p:txBody>
          <a:bodyPr>
            <a:normAutofit fontScale="92500" lnSpcReduction="20000"/>
          </a:bodyPr>
          <a:lstStyle/>
          <a:p>
            <a:r>
              <a:rPr lang="en-US" dirty="0"/>
              <a:t>Training assessment can assist in determining the training needs and to prioritize them</a:t>
            </a:r>
          </a:p>
          <a:p>
            <a:pPr lvl="1"/>
            <a:r>
              <a:rPr lang="en-US" dirty="0"/>
              <a:t>Which employees need PPE training</a:t>
            </a:r>
          </a:p>
          <a:p>
            <a:pPr lvl="1"/>
            <a:r>
              <a:rPr lang="en-US" dirty="0"/>
              <a:t>What training do they need</a:t>
            </a:r>
          </a:p>
          <a:p>
            <a:pPr lvl="1"/>
            <a:r>
              <a:rPr lang="en-US" dirty="0"/>
              <a:t>Who needs it the quickest</a:t>
            </a:r>
          </a:p>
          <a:p>
            <a:r>
              <a:rPr lang="en-US" dirty="0"/>
              <a:t>Determine methods to provide the training:</a:t>
            </a:r>
          </a:p>
          <a:p>
            <a:pPr lvl="1"/>
            <a:r>
              <a:rPr lang="en-US" dirty="0"/>
              <a:t>Just-in-time, On-the-job</a:t>
            </a:r>
          </a:p>
          <a:p>
            <a:pPr lvl="1"/>
            <a:r>
              <a:rPr lang="en-US" dirty="0"/>
              <a:t>Accessible information when needed (i.e.; infographics on donning/doffing PPE)</a:t>
            </a:r>
          </a:p>
          <a:p>
            <a:pPr lvl="1"/>
            <a:r>
              <a:rPr lang="en-US" dirty="0"/>
              <a:t>Mobile training – carts, iPad for video viewing</a:t>
            </a:r>
          </a:p>
          <a:p>
            <a:pPr lvl="1"/>
            <a:endParaRPr lang="en-US" dirty="0"/>
          </a:p>
          <a:p>
            <a:endParaRPr lang="en-US" dirty="0"/>
          </a:p>
        </p:txBody>
      </p:sp>
      <p:pic>
        <p:nvPicPr>
          <p:cNvPr id="6" name="Content Placeholder 5">
            <a:extLst>
              <a:ext uri="{FF2B5EF4-FFF2-40B4-BE49-F238E27FC236}">
                <a16:creationId xmlns:a16="http://schemas.microsoft.com/office/drawing/2014/main" id="{1C176D99-06A4-944D-1D35-15E67E8B1142}"/>
              </a:ext>
            </a:extLst>
          </p:cNvPr>
          <p:cNvPicPr>
            <a:picLocks noGrp="1" noChangeAspect="1"/>
          </p:cNvPicPr>
          <p:nvPr>
            <p:ph sz="half" idx="2"/>
          </p:nvPr>
        </p:nvPicPr>
        <p:blipFill>
          <a:blip r:embed="rId3"/>
          <a:stretch>
            <a:fillRect/>
          </a:stretch>
        </p:blipFill>
        <p:spPr>
          <a:xfrm>
            <a:off x="6614160" y="2165605"/>
            <a:ext cx="5181600" cy="3336098"/>
          </a:xfrm>
        </p:spPr>
      </p:pic>
    </p:spTree>
    <p:extLst>
      <p:ext uri="{BB962C8B-B14F-4D97-AF65-F5344CB8AC3E}">
        <p14:creationId xmlns:p14="http://schemas.microsoft.com/office/powerpoint/2010/main" val="13760659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086287BC1FF61449EBDCBE2752E2283" ma:contentTypeVersion="1" ma:contentTypeDescription="Create a new document." ma:contentTypeScope="" ma:versionID="71d0bfd05c7ae7717053b9108adeb2f0">
  <xsd:schema xmlns:xsd="http://www.w3.org/2001/XMLSchema" xmlns:xs="http://www.w3.org/2001/XMLSchema" xmlns:p="http://schemas.microsoft.com/office/2006/metadata/properties" xmlns:ns1="http://schemas.microsoft.com/sharepoint/v3" targetNamespace="http://schemas.microsoft.com/office/2006/metadata/properties" ma:root="true" ma:fieldsID="ff01fac345008aa34b3a53f2166bf3c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90A01A76-DEC1-4A68-9385-0356C0E9F236}"/>
</file>

<file path=customXml/itemProps2.xml><?xml version="1.0" encoding="utf-8"?>
<ds:datastoreItem xmlns:ds="http://schemas.openxmlformats.org/officeDocument/2006/customXml" ds:itemID="{E70BA23B-CD70-44C2-AC2E-3C60C29E6917}"/>
</file>

<file path=customXml/itemProps3.xml><?xml version="1.0" encoding="utf-8"?>
<ds:datastoreItem xmlns:ds="http://schemas.openxmlformats.org/officeDocument/2006/customXml" ds:itemID="{671928BE-88D0-4725-B43F-B9BB57607A2C}"/>
</file>

<file path=docProps/app.xml><?xml version="1.0" encoding="utf-8"?>
<Properties xmlns="http://schemas.openxmlformats.org/officeDocument/2006/extended-properties" xmlns:vt="http://schemas.openxmlformats.org/officeDocument/2006/docPropsVTypes">
  <TotalTime>255</TotalTime>
  <Words>1180</Words>
  <Application>Microsoft Office PowerPoint</Application>
  <PresentationFormat>Widescreen</PresentationFormat>
  <Paragraphs>119</Paragraphs>
  <Slides>15</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PPE-Training Staff and Competency Evaluation</vt:lpstr>
      <vt:lpstr>Objectives</vt:lpstr>
      <vt:lpstr>Key Educational Takeaways</vt:lpstr>
      <vt:lpstr>OSHA Standard  1910.132 Requirements</vt:lpstr>
      <vt:lpstr>OSHA Standard</vt:lpstr>
      <vt:lpstr>CMS F945 Training  483.95(e) Infection Control</vt:lpstr>
      <vt:lpstr>PPE Training</vt:lpstr>
      <vt:lpstr>Barriers Identified by Healthcare Workers (Kang, 2017)</vt:lpstr>
      <vt:lpstr>Developing Training</vt:lpstr>
      <vt:lpstr>PPE Training</vt:lpstr>
      <vt:lpstr>Competency Evaluation</vt:lpstr>
      <vt:lpstr>Competency Evaluation</vt:lpstr>
      <vt:lpstr>Competency Evaluation Examples</vt:lpstr>
      <vt:lpstr>Breakout Discussion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PPE-Training Staff and Competency Evaluation</dc:title>
  <dc:creator>Linda Behan</dc:creator>
  <cp:lastModifiedBy>Linda Behan</cp:lastModifiedBy>
  <cp:revision>3</cp:revision>
  <dcterms:created xsi:type="dcterms:W3CDTF">2023-01-26T19:18:08Z</dcterms:created>
  <dcterms:modified xsi:type="dcterms:W3CDTF">2023-01-27T16:09:26Z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0x010100A086287BC1FF61449EBDCBE2752E2283</vt:lpwstr>
  </property>
</Properties>
</file>